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11"/>
  </p:handoutMasterIdLst>
  <p:sldIdLst>
    <p:sldId id="787" r:id="rId3"/>
    <p:sldId id="735" r:id="rId4"/>
    <p:sldId id="628" r:id="rId5"/>
    <p:sldId id="767" r:id="rId6"/>
    <p:sldId id="768" r:id="rId8"/>
    <p:sldId id="773" r:id="rId9"/>
    <p:sldId id="774"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C0000"/>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3" autoAdjust="0"/>
    <p:restoredTop sz="74507" autoAdjust="0"/>
  </p:normalViewPr>
  <p:slideViewPr>
    <p:cSldViewPr snapToGrid="0">
      <p:cViewPr>
        <p:scale>
          <a:sx n="66" d="100"/>
          <a:sy n="66" d="100"/>
        </p:scale>
        <p:origin x="-2382" y="-486"/>
      </p:cViewPr>
      <p:guideLst>
        <p:guide orient="horz" pos="2070"/>
        <p:guide pos="3857"/>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commentAuthors" Target="commentAuthors.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handoutMaster" Target="handoutMasters/handoutMaster1.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normAutofit/>
          </a:bodyPr>
          <a:lstStyle/>
          <a:p>
            <a:endParaRPr lang="zh-CN" altLang="en-US" dirty="0"/>
          </a:p>
        </p:txBody>
      </p:sp>
      <p:sp>
        <p:nvSpPr>
          <p:cNvPr id="4" name="灯片编号占位符 3"/>
          <p:cNvSpPr>
            <a:spLocks noGrp="true"/>
          </p:cNvSpPr>
          <p:nvPr>
            <p:ph type="sldNum" sz="quarter" idx="10"/>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tags" Target="../tags/tag75.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1" Type="http://schemas.openxmlformats.org/officeDocument/2006/relationships/tags" Target="../tags/tag24.xml"/><Relationship Id="rId10" Type="http://schemas.openxmlformats.org/officeDocument/2006/relationships/tags" Target="../tags/tag23.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57.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7" name="任意多边形: 形状 6"/>
          <p:cNvSpPr/>
          <p:nvPr>
            <p:custDataLst>
              <p:tags r:id="rId2"/>
            </p:custDataLst>
          </p:nvPr>
        </p:nvSpPr>
        <p:spPr>
          <a:xfrm>
            <a:off x="841912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8" name="直接连接符 7"/>
          <p:cNvCxnSpPr/>
          <p:nvPr>
            <p:custDataLst>
              <p:tags r:id="rId3"/>
            </p:custDataLst>
          </p:nvPr>
        </p:nvCxnSpPr>
        <p:spPr>
          <a:xfrm>
            <a:off x="10190796" y="838200"/>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4"/>
            </p:custDataLst>
          </p:nvPr>
        </p:nvCxnSpPr>
        <p:spPr>
          <a:xfrm>
            <a:off x="10190796" y="1086803"/>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5"/>
            </p:custDataLst>
          </p:nvPr>
        </p:nvCxnSpPr>
        <p:spPr>
          <a:xfrm>
            <a:off x="10190796" y="959644"/>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6"/>
            </p:custDataLst>
          </p:nvPr>
        </p:nvCxnSpPr>
        <p:spPr>
          <a:xfrm>
            <a:off x="10495596" y="2331720"/>
            <a:ext cx="0" cy="2308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7"/>
            </p:custDataLst>
          </p:nvPr>
        </p:nvCxnSpPr>
        <p:spPr>
          <a:xfrm flipH="true">
            <a:off x="1071989" y="2065554"/>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8"/>
            </p:custDataLst>
          </p:nvPr>
        </p:nvCxnSpPr>
        <p:spPr>
          <a:xfrm flipH="true">
            <a:off x="1071989" y="5120726"/>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9"/>
            </p:custDataLst>
          </p:nvPr>
        </p:nvCxnSpPr>
        <p:spPr>
          <a:xfrm flipV="true">
            <a:off x="1129140" y="2065554"/>
            <a:ext cx="0" cy="3055172"/>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矩形 18"/>
          <p:cNvSpPr/>
          <p:nvPr>
            <p:custDataLst>
              <p:tags r:id="rId10"/>
            </p:custDataLst>
          </p:nvPr>
        </p:nvSpPr>
        <p:spPr>
          <a:xfrm>
            <a:off x="1073243" y="969862"/>
            <a:ext cx="886695" cy="366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p:cNvSpPr>
            <a:spLocks noGrp="true"/>
          </p:cNvSpPr>
          <p:nvPr>
            <p:ph type="ctrTitle" hasCustomPrompt="true"/>
            <p:custDataLst>
              <p:tags r:id="rId11"/>
            </p:custDataLst>
          </p:nvPr>
        </p:nvSpPr>
        <p:spPr>
          <a:xfrm>
            <a:off x="1269310" y="2162523"/>
            <a:ext cx="4826684" cy="2228848"/>
          </a:xfrm>
          <a:noFill/>
        </p:spPr>
        <p:txBody>
          <a:bodyPr anchor="b">
            <a:noAutofit/>
          </a:bodyPr>
          <a:lstStyle>
            <a:lvl1pPr algn="l">
              <a:defRPr sz="6400" spc="600">
                <a:solidFill>
                  <a:schemeClr val="tx1">
                    <a:lumMod val="85000"/>
                    <a:lumOff val="15000"/>
                  </a:schemeClr>
                </a:solidFill>
              </a:defRPr>
            </a:lvl1pPr>
          </a:lstStyle>
          <a:p>
            <a:r>
              <a:rPr lang="zh-CN" altLang="en-US" dirty="0"/>
              <a:t>编辑标题</a:t>
            </a:r>
            <a:endParaRPr lang="zh-CN" altLang="en-US" dirty="0"/>
          </a:p>
        </p:txBody>
      </p:sp>
      <p:sp>
        <p:nvSpPr>
          <p:cNvPr id="16" name="日期占位符 15"/>
          <p:cNvSpPr>
            <a:spLocks noGrp="true"/>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true"/>
          </p:cNvSpPr>
          <p:nvPr>
            <p:ph type="ftr" sz="quarter" idx="11"/>
            <p:custDataLst>
              <p:tags r:id="rId13"/>
            </p:custDataLst>
          </p:nvPr>
        </p:nvSpPr>
        <p:spPr/>
        <p:txBody>
          <a:bodyPr/>
          <a:lstStyle/>
          <a:p>
            <a:endParaRPr lang="zh-CN" altLang="en-US" dirty="0"/>
          </a:p>
        </p:txBody>
      </p:sp>
      <p:sp>
        <p:nvSpPr>
          <p:cNvPr id="18" name="灯片编号占位符 17"/>
          <p:cNvSpPr>
            <a:spLocks noGrp="true"/>
          </p:cNvSpPr>
          <p:nvPr>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true"/>
          </p:cNvSpPr>
          <p:nvPr>
            <p:ph type="body" sz="quarter" idx="13" hasCustomPrompt="true"/>
            <p:custDataLst>
              <p:tags r:id="rId15"/>
            </p:custDataLst>
          </p:nvPr>
        </p:nvSpPr>
        <p:spPr>
          <a:xfrm>
            <a:off x="1270000" y="4563962"/>
            <a:ext cx="4826148" cy="460375"/>
          </a:xfrm>
        </p:spPr>
        <p:txBody>
          <a:bodyPr anchor="t"/>
          <a:lstStyle>
            <a:lvl1pPr marL="0" indent="0">
              <a:buNone/>
              <a:defRPr>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true"/>
          </p:cNvSpPr>
          <p:nvPr>
            <p:ph sz="quarter" idx="13"/>
            <p:custDataLst>
              <p:tags r:id="rId5"/>
            </p:custDataLst>
          </p:nvPr>
        </p:nvSpPr>
        <p:spPr>
          <a:xfrm>
            <a:off x="669932" y="952509"/>
            <a:ext cx="10852236" cy="5388907"/>
          </a:xfrm>
        </p:spPr>
        <p:txBody>
          <a:bodyPr/>
          <a:lstStyle>
            <a:lvl1pPr>
              <a:defRPr>
                <a:latin typeface="微软雅黑" panose="020B0503020204020204" charset="-122"/>
                <a:ea typeface="微软雅黑" panose="020B0503020204020204" charset="-122"/>
              </a:defRPr>
            </a:lvl1pPr>
            <a:lvl2pPr>
              <a:defRPr>
                <a:latin typeface="微软雅黑" panose="020B0503020204020204" charset="-122"/>
                <a:ea typeface="微软雅黑" panose="020B0503020204020204" charset="-122"/>
              </a:defRPr>
            </a:lvl2pPr>
            <a:lvl3pPr>
              <a:defRPr>
                <a:latin typeface="微软雅黑" panose="020B0503020204020204" charset="-122"/>
                <a:ea typeface="微软雅黑" panose="020B0503020204020204" charset="-122"/>
              </a:defRPr>
            </a:lvl3pPr>
            <a:lvl4pPr>
              <a:defRPr>
                <a:latin typeface="微软雅黑" panose="020B0503020204020204" charset="-122"/>
                <a:ea typeface="微软雅黑" panose="020B0503020204020204" charset="-122"/>
              </a:defRPr>
            </a:lvl4pPr>
            <a:lvl5pPr>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5"/>
            </p:custDataLst>
          </p:nvPr>
        </p:nvSpPr>
        <p:spPr>
          <a:xfrm>
            <a:off x="2698251" y="2290310"/>
            <a:ext cx="6795502" cy="2016125"/>
          </a:xfrm>
        </p:spPr>
        <p:txBody>
          <a:bodyPr anchor="ctr">
            <a:normAutofit/>
          </a:bodyPr>
          <a:lstStyle>
            <a:lvl1pPr algn="ctr">
              <a:defRPr sz="8000" spc="600">
                <a:solidFill>
                  <a:schemeClr val="tx1">
                    <a:lumMod val="85000"/>
                    <a:lumOff val="15000"/>
                  </a:schemeClr>
                </a:solidFill>
              </a:defRPr>
            </a:lvl1pPr>
          </a:lstStyle>
          <a:p>
            <a:r>
              <a:rPr lang="zh-CN" altLang="en-US" dirty="0"/>
              <a:t>编辑标题</a:t>
            </a:r>
            <a:endParaRPr lang="zh-CN" altLang="en-US" dirty="0"/>
          </a:p>
        </p:txBody>
      </p:sp>
      <p:sp>
        <p:nvSpPr>
          <p:cNvPr id="7" name="矩形 6"/>
          <p:cNvSpPr/>
          <p:nvPr>
            <p:custDataLst>
              <p:tags r:id="rId6"/>
            </p:custDataLst>
          </p:nvPr>
        </p:nvSpPr>
        <p:spPr>
          <a:xfrm>
            <a:off x="2367314" y="2016209"/>
            <a:ext cx="7457372" cy="2564326"/>
          </a:xfrm>
          <a:prstGeom prst="rect">
            <a:avLst/>
          </a:prstGeom>
          <a:no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custDataLst>
              <p:tags r:id="rId7"/>
            </p:custDataLst>
          </p:nvPr>
        </p:nvGrpSpPr>
        <p:grpSpPr>
          <a:xfrm flipV="true">
            <a:off x="1945301" y="1504410"/>
            <a:ext cx="844030" cy="2460184"/>
            <a:chOff x="1915154" y="2783392"/>
            <a:chExt cx="844031" cy="2460184"/>
          </a:xfrm>
        </p:grpSpPr>
        <p:cxnSp>
          <p:nvCxnSpPr>
            <p:cNvPr id="10" name="直接连接符 9"/>
            <p:cNvCxnSpPr/>
            <p:nvPr>
              <p:custDataLst>
                <p:tags r:id="rId8"/>
              </p:custDataLst>
            </p:nvPr>
          </p:nvCxnSpPr>
          <p:spPr>
            <a:xfrm flipH="true">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true">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custDataLst>
              <p:tags r:id="rId10"/>
            </p:custDataLst>
          </p:nvPr>
        </p:nvGrpSpPr>
        <p:grpSpPr>
          <a:xfrm flipH="true">
            <a:off x="9402671" y="2734502"/>
            <a:ext cx="844030" cy="2460184"/>
            <a:chOff x="1915154" y="2783392"/>
            <a:chExt cx="844031" cy="2460184"/>
          </a:xfrm>
        </p:grpSpPr>
        <p:cxnSp>
          <p:nvCxnSpPr>
            <p:cNvPr id="14" name="直接连接符 13"/>
            <p:cNvCxnSpPr/>
            <p:nvPr>
              <p:custDataLst>
                <p:tags r:id="rId11"/>
              </p:custDataLst>
            </p:nvPr>
          </p:nvCxnSpPr>
          <p:spPr>
            <a:xfrm flipH="true">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custDataLst>
                <p:tags r:id="rId12"/>
              </p:custDataLst>
            </p:nvPr>
          </p:nvCxnSpPr>
          <p:spPr>
            <a:xfrm flipV="true">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flipH="true" flipV="true">
            <a:off x="9676764" y="234316"/>
            <a:ext cx="2098041" cy="6115685"/>
            <a:chOff x="9414" y="-1687"/>
            <a:chExt cx="3304" cy="9631"/>
          </a:xfrm>
        </p:grpSpPr>
        <p:cxnSp>
          <p:nvCxnSpPr>
            <p:cNvPr id="7" name="直接连接符 6"/>
            <p:cNvCxnSpPr/>
            <p:nvPr>
              <p:custDataLst>
                <p:tags r:id="rId3"/>
              </p:custDataLst>
            </p:nvPr>
          </p:nvCxnSpPr>
          <p:spPr>
            <a:xfrm flipH="true">
              <a:off x="9414" y="7944"/>
              <a:ext cx="3304"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4"/>
              </p:custDataLst>
            </p:nvPr>
          </p:nvCxnSpPr>
          <p:spPr>
            <a:xfrm flipV="true">
              <a:off x="9504" y="-1687"/>
              <a:ext cx="0" cy="9631"/>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日期占位符 3"/>
          <p:cNvSpPr>
            <a:spLocks noGrp="true"/>
          </p:cNvSpPr>
          <p:nvPr>
            <p:ph type="dt" sz="half" idx="10"/>
            <p:custDataLst>
              <p:tags r:id="rId5"/>
            </p:custDataLst>
          </p:nvPr>
        </p:nvSpPr>
        <p:spPr>
          <a:xfrm>
            <a:off x="879742" y="65276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6"/>
            </p:custDataLst>
          </p:nvPr>
        </p:nvSpPr>
        <p:spPr>
          <a:xfrm>
            <a:off x="4116000" y="6527633"/>
            <a:ext cx="3960000" cy="316800"/>
          </a:xfrm>
        </p:spPr>
        <p:txBody>
          <a:bodyPr/>
          <a:lstStyle/>
          <a:p>
            <a:endParaRPr lang="zh-CN" altLang="en-US"/>
          </a:p>
        </p:txBody>
      </p:sp>
      <p:sp>
        <p:nvSpPr>
          <p:cNvPr id="6" name="灯片编号占位符 5"/>
          <p:cNvSpPr>
            <a:spLocks noGrp="true"/>
          </p:cNvSpPr>
          <p:nvPr>
            <p:ph type="sldNum" sz="quarter" idx="12"/>
            <p:custDataLst>
              <p:tags r:id="rId7"/>
            </p:custDataLst>
          </p:nvPr>
        </p:nvSpPr>
        <p:spPr>
          <a:xfrm>
            <a:off x="8610601" y="6527633"/>
            <a:ext cx="2700000" cy="316800"/>
          </a:xfrm>
        </p:spPr>
        <p:txBody>
          <a:bodyPr/>
          <a:lstStyle/>
          <a:p>
            <a:fld id="{49AE70B2-8BF9-45C0-BB95-33D1B9D3A854}" type="slidenum">
              <a:rPr lang="zh-CN" altLang="en-US" smtClean="0"/>
            </a:fld>
            <a:endParaRPr lang="zh-CN" altLang="en-US"/>
          </a:p>
        </p:txBody>
      </p:sp>
      <p:cxnSp>
        <p:nvCxnSpPr>
          <p:cNvPr id="10" name="直接连接符 9"/>
          <p:cNvCxnSpPr/>
          <p:nvPr>
            <p:custDataLst>
              <p:tags r:id="rId8"/>
            </p:custDataLst>
          </p:nvPr>
        </p:nvCxnSpPr>
        <p:spPr>
          <a:xfrm flipH="true">
            <a:off x="415031" y="6419235"/>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true">
            <a:off x="472181" y="303531"/>
            <a:ext cx="0" cy="6115705"/>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true"/>
          </p:cNvSpPr>
          <p:nvPr>
            <p:ph type="title"/>
            <p:custDataLst>
              <p:tags r:id="rId10"/>
            </p:custDataLst>
          </p:nvPr>
        </p:nvSpPr>
        <p:spPr>
          <a:xfrm>
            <a:off x="623889" y="406801"/>
            <a:ext cx="10944226" cy="863601"/>
          </a:xfrm>
        </p:spPr>
        <p:txBody>
          <a:bodyPr>
            <a:normAutofit/>
          </a:bodyPr>
          <a:lstStyle>
            <a:lvl1pPr>
              <a:defRPr sz="3600"/>
            </a:lvl1pPr>
          </a:lstStyle>
          <a:p>
            <a:r>
              <a:rPr lang="zh-CN" altLang="en-US" dirty="0"/>
              <a:t>单击此处编辑母版标题样式</a:t>
            </a:r>
            <a:endParaRPr lang="zh-CN" altLang="en-US" dirty="0"/>
          </a:p>
        </p:txBody>
      </p:sp>
      <p:sp>
        <p:nvSpPr>
          <p:cNvPr id="3" name="内容占位符 2"/>
          <p:cNvSpPr>
            <a:spLocks noGrp="true"/>
          </p:cNvSpPr>
          <p:nvPr>
            <p:ph idx="1"/>
            <p:custDataLst>
              <p:tags r:id="rId11"/>
            </p:custDataLst>
          </p:nvPr>
        </p:nvSpPr>
        <p:spPr>
          <a:xfrm>
            <a:off x="623888" y="1412875"/>
            <a:ext cx="10944224" cy="4895850"/>
          </a:xfrm>
        </p:spPr>
        <p:txBody>
          <a:bodyPr>
            <a:normAutofit/>
          </a:bodyPr>
          <a:lstStyle>
            <a:lvl1pPr>
              <a:defRPr sz="2000"/>
            </a:lvl1pPr>
            <a:lvl2pPr>
              <a:defRPr sz="2000"/>
            </a:lvl2pPr>
            <a:lvl3pPr>
              <a:defRPr sz="2000"/>
            </a:lvl3pPr>
            <a:lvl4pPr>
              <a:defRPr sz="2000"/>
            </a:lvl4pPr>
            <a:lvl5pPr>
              <a:defRPr sz="20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3" name="任意多边形: 形状 12"/>
          <p:cNvSpPr/>
          <p:nvPr>
            <p:custDataLst>
              <p:tags r:id="rId2"/>
            </p:custDataLst>
          </p:nvPr>
        </p:nvSpPr>
        <p:spPr>
          <a:xfrm flipH="true">
            <a:off x="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日期占位符 3"/>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4"/>
            </p:custDataLst>
          </p:nvPr>
        </p:nvSpPr>
        <p:spPr/>
        <p:txBody>
          <a:bodyPr/>
          <a:lstStyle/>
          <a:p>
            <a:endParaRPr lang="zh-CN" altLang="en-US"/>
          </a:p>
        </p:txBody>
      </p:sp>
      <p:sp>
        <p:nvSpPr>
          <p:cNvPr id="6" name="灯片编号占位符 5"/>
          <p:cNvSpPr>
            <a:spLocks noGrp="true"/>
          </p:cNvSpPr>
          <p:nvPr>
            <p:ph type="sldNum" sz="quarter" idx="12"/>
            <p:custDataLst>
              <p:tags r:id="rId5"/>
            </p:custDataLst>
          </p:nvPr>
        </p:nvSpPr>
        <p:spPr>
          <a:xfrm>
            <a:off x="8610601" y="6349833"/>
            <a:ext cx="2700000" cy="316800"/>
          </a:xfrm>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6"/>
            </p:custDataLst>
          </p:nvPr>
        </p:nvSpPr>
        <p:spPr>
          <a:xfrm>
            <a:off x="4953565" y="3104095"/>
            <a:ext cx="6640514" cy="863174"/>
          </a:xfrm>
        </p:spPr>
        <p:txBody>
          <a:bodyPr anchor="b">
            <a:normAutofit/>
          </a:bodyPr>
          <a:lstStyle>
            <a:lvl1pPr>
              <a:defRPr sz="4400">
                <a:solidFill>
                  <a:schemeClr val="tx1">
                    <a:lumMod val="85000"/>
                    <a:lumOff val="15000"/>
                  </a:schemeClr>
                </a:solidFill>
              </a:defRPr>
            </a:lvl1pPr>
          </a:lstStyle>
          <a:p>
            <a:r>
              <a:rPr lang="zh-CN" altLang="en-US" dirty="0"/>
              <a:t>单击此处编辑标题</a:t>
            </a:r>
            <a:endParaRPr lang="zh-CN" altLang="en-US" dirty="0"/>
          </a:p>
        </p:txBody>
      </p:sp>
      <p:sp>
        <p:nvSpPr>
          <p:cNvPr id="3" name="文本占位符 2"/>
          <p:cNvSpPr>
            <a:spLocks noGrp="true"/>
          </p:cNvSpPr>
          <p:nvPr>
            <p:ph type="body" idx="1"/>
            <p:custDataLst>
              <p:tags r:id="rId7"/>
            </p:custDataLst>
          </p:nvPr>
        </p:nvSpPr>
        <p:spPr>
          <a:xfrm>
            <a:off x="4953566" y="4112159"/>
            <a:ext cx="6640512" cy="1367961"/>
          </a:xfrm>
        </p:spPr>
        <p:txBody>
          <a:bodyPr>
            <a:normAutofit/>
          </a:bodyPr>
          <a:lstStyle>
            <a:lvl1pPr marL="0" indent="0">
              <a:buNone/>
              <a:defRPr sz="240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884"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true"/>
          </p:cNvSpPr>
          <p:nvPr>
            <p:ph sz="half" idx="1"/>
            <p:custDataLst>
              <p:tags r:id="rId3"/>
            </p:custDataLst>
          </p:nvPr>
        </p:nvSpPr>
        <p:spPr>
          <a:xfrm>
            <a:off x="669929" y="952509"/>
            <a:ext cx="5283243"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true"/>
          </p:cNvSpPr>
          <p:nvPr>
            <p:ph sz="half" idx="2"/>
            <p:custDataLst>
              <p:tags r:id="rId4"/>
            </p:custDataLst>
          </p:nvPr>
        </p:nvSpPr>
        <p:spPr>
          <a:xfrm>
            <a:off x="6238876" y="952509"/>
            <a:ext cx="5283243"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true"/>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true"/>
          </p:cNvSpPr>
          <p:nvPr>
            <p:ph type="ftr" sz="quarter" idx="11"/>
            <p:custDataLst>
              <p:tags r:id="rId6"/>
            </p:custDataLst>
          </p:nvPr>
        </p:nvSpPr>
        <p:spPr/>
        <p:txBody>
          <a:bodyPr/>
          <a:lstStyle/>
          <a:p>
            <a:endParaRPr lang="zh-CN" altLang="en-US"/>
          </a:p>
        </p:txBody>
      </p:sp>
      <p:sp>
        <p:nvSpPr>
          <p:cNvPr id="7" name="灯片编号占位符 6"/>
          <p:cNvSpPr>
            <a:spLocks noGrp="true"/>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884"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文本占位符 2"/>
          <p:cNvSpPr>
            <a:spLocks noGrp="true"/>
          </p:cNvSpPr>
          <p:nvPr>
            <p:ph type="body" idx="1" hasCustomPrompt="true"/>
            <p:custDataLst>
              <p:tags r:id="rId3"/>
            </p:custDataLst>
          </p:nvPr>
        </p:nvSpPr>
        <p:spPr>
          <a:xfrm>
            <a:off x="669929" y="952509"/>
            <a:ext cx="5283243" cy="381003"/>
          </a:xfrm>
        </p:spPr>
        <p:txBody>
          <a:bodyPr lIns="101600" tIns="38100" rIns="76200" bIns="38100" anchor="t" anchorCtr="false">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true"/>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true"/>
          </p:cNvSpPr>
          <p:nvPr>
            <p:ph type="body" sz="quarter" idx="3" hasCustomPrompt="true"/>
            <p:custDataLst>
              <p:tags r:id="rId5"/>
            </p:custDataLst>
          </p:nvPr>
        </p:nvSpPr>
        <p:spPr>
          <a:xfrm>
            <a:off x="6235749" y="952509"/>
            <a:ext cx="5283243" cy="381003"/>
          </a:xfrm>
        </p:spPr>
        <p:txBody>
          <a:bodyPr vert="horz" lIns="101600" tIns="38100" rIns="76200" bIns="38100" rtlCol="0" anchor="t" anchorCtr="false">
            <a:noAutofit/>
          </a:bodyPr>
          <a:lstStyle>
            <a:lvl1pPr marL="0" marR="0" lvl="0" indent="0" algn="l" defTabSz="914400" rtl="0" eaLnBrk="1" fontAlgn="auto" latinLnBrk="0" hangingPunct="1">
              <a:lnSpc>
                <a:spcPct val="100000"/>
              </a:lnSpc>
              <a:spcBef>
                <a:spcPts val="0"/>
              </a:spcBef>
              <a:spcAft>
                <a:spcPts val="0"/>
              </a:spcAft>
              <a:buFont typeface="Arial" panose="0208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true"/>
          </p:cNvSpPr>
          <p:nvPr>
            <p:ph sz="quarter" idx="4"/>
            <p:custDataLst>
              <p:tags r:id="rId6"/>
            </p:custDataLst>
          </p:nvPr>
        </p:nvSpPr>
        <p:spPr>
          <a:xfrm>
            <a:off x="6235749" y="1406525"/>
            <a:ext cx="5283243"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true"/>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true"/>
          </p:cNvSpPr>
          <p:nvPr>
            <p:ph type="ftr" sz="quarter" idx="11"/>
            <p:custDataLst>
              <p:tags r:id="rId8"/>
            </p:custDataLst>
          </p:nvPr>
        </p:nvSpPr>
        <p:spPr/>
        <p:txBody>
          <a:bodyPr/>
          <a:lstStyle/>
          <a:p>
            <a:endParaRPr lang="zh-CN" altLang="en-US"/>
          </a:p>
        </p:txBody>
      </p:sp>
      <p:sp>
        <p:nvSpPr>
          <p:cNvPr id="9" name="灯片编号占位符 8"/>
          <p:cNvSpPr>
            <a:spLocks noGrp="true"/>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4"/>
            </p:custDataLst>
          </p:nvPr>
        </p:nvSpPr>
        <p:spPr/>
        <p:txBody>
          <a:bodyPr/>
          <a:lstStyle/>
          <a:p>
            <a:endParaRPr lang="zh-CN" altLang="en-US"/>
          </a:p>
        </p:txBody>
      </p:sp>
      <p:sp>
        <p:nvSpPr>
          <p:cNvPr id="5" name="灯片编号占位符 4"/>
          <p:cNvSpPr>
            <a:spLocks noGrp="true"/>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11"/>
            <p:custDataLst>
              <p:tags r:id="rId3"/>
            </p:custDataLst>
          </p:nvPr>
        </p:nvSpPr>
        <p:spPr/>
        <p:txBody>
          <a:bodyPr/>
          <a:lstStyle/>
          <a:p>
            <a:endParaRPr lang="zh-CN" altLang="en-US"/>
          </a:p>
        </p:txBody>
      </p:sp>
      <p:sp>
        <p:nvSpPr>
          <p:cNvPr id="4" name="灯片编号占位符 3"/>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932"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图片占位符 2"/>
          <p:cNvSpPr>
            <a:spLocks noGrp="true"/>
          </p:cNvSpPr>
          <p:nvPr>
            <p:ph type="pic" idx="1"/>
            <p:custDataLst>
              <p:tags r:id="rId3"/>
            </p:custDataLst>
          </p:nvPr>
        </p:nvSpPr>
        <p:spPr>
          <a:xfrm>
            <a:off x="669929" y="952509"/>
            <a:ext cx="5283243"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8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true"/>
          </p:cNvSpPr>
          <p:nvPr>
            <p:ph type="body" sz="half" idx="2"/>
            <p:custDataLst>
              <p:tags r:id="rId4"/>
            </p:custDataLst>
          </p:nvPr>
        </p:nvSpPr>
        <p:spPr>
          <a:xfrm>
            <a:off x="6238924" y="952509"/>
            <a:ext cx="5283243"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true"/>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true"/>
          </p:cNvSpPr>
          <p:nvPr>
            <p:ph type="ftr" sz="quarter" idx="11"/>
            <p:custDataLst>
              <p:tags r:id="rId6"/>
            </p:custDataLst>
          </p:nvPr>
        </p:nvSpPr>
        <p:spPr/>
        <p:txBody>
          <a:bodyPr/>
          <a:lstStyle/>
          <a:p>
            <a:endParaRPr lang="zh-CN" altLang="en-US" dirty="0"/>
          </a:p>
        </p:txBody>
      </p:sp>
      <p:sp>
        <p:nvSpPr>
          <p:cNvPr id="7" name="灯片编号占位符 6"/>
          <p:cNvSpPr>
            <a:spLocks noGrp="true"/>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custDataLst>
              <p:tags r:id="rId2"/>
            </p:custDataLst>
          </p:nvPr>
        </p:nvSpPr>
        <p:spPr>
          <a:xfrm>
            <a:off x="10571135" y="952509"/>
            <a:ext cx="950985" cy="5388907"/>
          </a:xfrm>
        </p:spPr>
        <p:txBody>
          <a:bodyPr vert="eaVert" lIns="101600" tIns="38100" rIns="76200" bIns="38100" rtlCol="0" anchor="ctr" anchorCtr="false">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true"/>
          </p:cNvSpPr>
          <p:nvPr>
            <p:ph type="body" orient="vert" idx="1"/>
            <p:custDataLst>
              <p:tags r:id="rId3"/>
            </p:custDataLst>
          </p:nvPr>
        </p:nvSpPr>
        <p:spPr>
          <a:xfrm>
            <a:off x="669926" y="952501"/>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83.xml"/><Relationship Id="rId16" Type="http://schemas.openxmlformats.org/officeDocument/2006/relationships/tags" Target="../tags/tag82.xml"/><Relationship Id="rId15" Type="http://schemas.openxmlformats.org/officeDocument/2006/relationships/tags" Target="../tags/tag81.xml"/><Relationship Id="rId14" Type="http://schemas.openxmlformats.org/officeDocument/2006/relationships/tags" Target="../tags/tag80.xml"/><Relationship Id="rId13" Type="http://schemas.openxmlformats.org/officeDocument/2006/relationships/tags" Target="../tags/tag79.xml"/><Relationship Id="rId12" Type="http://schemas.openxmlformats.org/officeDocument/2006/relationships/tags" Target="../tags/tag7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true"/>
          </p:cNvSpPr>
          <p:nvPr>
            <p:ph type="title"/>
            <p:custDataLst>
              <p:tags r:id="rId12"/>
            </p:custDataLst>
          </p:nvPr>
        </p:nvSpPr>
        <p:spPr>
          <a:xfrm>
            <a:off x="669884" y="443230"/>
            <a:ext cx="10852236" cy="441964"/>
          </a:xfrm>
          <a:prstGeom prst="rect">
            <a:avLst/>
          </a:prstGeom>
        </p:spPr>
        <p:txBody>
          <a:bodyPr vert="horz" lIns="101600" tIns="38100" rIns="76200" bIns="38100" rtlCol="0" anchor="t" anchorCtr="false">
            <a:noAutofit/>
          </a:bodyPr>
          <a:lstStyle/>
          <a:p>
            <a:r>
              <a:rPr lang="zh-CN" altLang="en-US" dirty="0"/>
              <a:t>单击此处编辑母版标题样式</a:t>
            </a:r>
            <a:endParaRPr lang="zh-CN" altLang="en-US" dirty="0"/>
          </a:p>
        </p:txBody>
      </p:sp>
      <p:sp>
        <p:nvSpPr>
          <p:cNvPr id="3" name="文本占位符 2"/>
          <p:cNvSpPr>
            <a:spLocks noGrp="true"/>
          </p:cNvSpPr>
          <p:nvPr>
            <p:ph type="body" idx="1"/>
            <p:custDataLst>
              <p:tags r:id="rId13"/>
            </p:custDataLst>
          </p:nvPr>
        </p:nvSpPr>
        <p:spPr>
          <a:xfrm>
            <a:off x="669884" y="952509"/>
            <a:ext cx="10852236"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true"/>
          </p:cNvSpPr>
          <p:nvPr>
            <p:ph type="sldNum" sz="quarter" idx="4"/>
            <p:custDataLst>
              <p:tags r:id="rId16"/>
            </p:custDataLst>
          </p:nvPr>
        </p:nvSpPr>
        <p:spPr>
          <a:xfrm>
            <a:off x="8610601"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true"/>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lumMod val="85000"/>
              <a:lumOff val="15000"/>
            </a:schemeClr>
          </a:solidFill>
          <a:uFillTx/>
          <a:latin typeface="微软雅黑" panose="020B0503020204020204" charset="-122"/>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526415" y="1450975"/>
            <a:ext cx="11099800" cy="2266950"/>
          </a:xfrm>
        </p:spPr>
        <p:txBody>
          <a:bodyPr>
            <a:noAutofit/>
          </a:bodyPr>
          <a:p>
            <a:pPr marL="0" indent="0" algn="ctr">
              <a:lnSpc>
                <a:spcPts val="3600"/>
              </a:lnSpc>
              <a:buNone/>
            </a:pPr>
            <a:endParaRPr lang="zh-CN" altLang="en-US" sz="3600">
              <a:latin typeface="方正小标宋简体" panose="02000000000000000000" charset="-122"/>
              <a:ea typeface="方正小标宋简体" panose="02000000000000000000" charset="-122"/>
              <a:sym typeface="+mn-ea"/>
            </a:endParaRPr>
          </a:p>
          <a:p>
            <a:pPr marL="0" indent="0" algn="ctr">
              <a:lnSpc>
                <a:spcPts val="3600"/>
              </a:lnSpc>
              <a:buNone/>
            </a:pPr>
            <a:r>
              <a:rPr lang="zh-CN" altLang="en-US" sz="3600">
                <a:latin typeface="方正小标宋简体" panose="02000000000000000000" charset="-122"/>
                <a:ea typeface="方正小标宋简体" panose="02000000000000000000" charset="-122"/>
                <a:sym typeface="+mn-ea"/>
              </a:rPr>
              <a:t>《长治市综合高中班试点工作实施方案（2024-2025年）》政策解读</a:t>
            </a:r>
            <a:endParaRPr lang="zh-CN" altLang="en-US" sz="3600">
              <a:latin typeface="方正小标宋简体" panose="02000000000000000000" charset="-122"/>
              <a:ea typeface="方正小标宋简体" panose="02000000000000000000" charset="-122"/>
              <a:sym typeface="+mn-ea"/>
            </a:endParaRPr>
          </a:p>
          <a:p>
            <a:pPr marL="0" indent="0" algn="ctr">
              <a:buNone/>
            </a:pPr>
            <a:endParaRPr lang="zh-CN" altLang="en-US" sz="3600" b="1" spc="0" dirty="0">
              <a:solidFill>
                <a:schemeClr val="tx1"/>
              </a:solidFill>
              <a:effectLst>
                <a:outerShdw blurRad="38100" dist="19050" dir="2700000" algn="tl" rotWithShape="0">
                  <a:schemeClr val="dk1">
                    <a:alpha val="40000"/>
                  </a:schemeClr>
                </a:outerShdw>
              </a:effectLst>
              <a:uFillTx/>
              <a:latin typeface="方正小标宋简体" panose="02000000000000000000" charset="-122"/>
              <a:ea typeface="方正小标宋简体" panose="02000000000000000000"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1496695" y="649605"/>
            <a:ext cx="9258935" cy="5259705"/>
          </a:xfrm>
        </p:spPr>
        <p:txBody>
          <a:bodyPr>
            <a:normAutofit/>
          </a:bodyPr>
          <a:p>
            <a:pPr marL="0" indent="0">
              <a:lnSpc>
                <a:spcPct val="150000"/>
              </a:lnSpc>
              <a:buNone/>
            </a:pPr>
            <a:r>
              <a:rPr lang="en-US" altLang="zh-CN" sz="2400"/>
              <a:t>     </a:t>
            </a:r>
            <a:endParaRPr lang="en-US" altLang="zh-CN" sz="2400"/>
          </a:p>
          <a:p>
            <a:pPr marL="0" indent="0">
              <a:lnSpc>
                <a:spcPct val="150000"/>
              </a:lnSpc>
              <a:buNone/>
            </a:pPr>
            <a:endParaRPr lang="en-US" altLang="zh-CN" sz="2400"/>
          </a:p>
          <a:p>
            <a:pPr marL="0" indent="0">
              <a:lnSpc>
                <a:spcPct val="150000"/>
              </a:lnSpc>
              <a:buNone/>
            </a:pPr>
            <a:r>
              <a:rPr lang="en-US" altLang="zh-CN" sz="2400"/>
              <a:t>   </a:t>
            </a:r>
            <a:r>
              <a:t>为切实开展好综合高中班试点工作，构建我市高中阶段职普协调发展、融合发展的办学新格局，建立多样化人才培养机制，根据《山西省教育厅 山西省发展和改革委员会 山西省财政厅关于开展综合高中班试点工作的指导意见》精神，制定本实施方案。</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true"/>
          </p:cNvSpPr>
          <p:nvPr>
            <p:ph type="title"/>
          </p:nvPr>
        </p:nvSpPr>
        <p:spPr>
          <a:xfrm>
            <a:off x="624205" y="777875"/>
            <a:ext cx="10944225" cy="854710"/>
          </a:xfrm>
        </p:spPr>
        <p:txBody>
          <a:bodyPr>
            <a:normAutofit/>
          </a:bodyPr>
          <a:lstStyle/>
          <a:p>
            <a:r>
              <a:rPr lang="en-US" altLang="zh-CN" sz="1800" dirty="0"/>
              <a:t>         </a:t>
            </a:r>
            <a:br>
              <a:rPr lang="en-US" altLang="zh-CN" sz="1800" dirty="0"/>
            </a:br>
            <a:r>
              <a:rPr lang="en-US" altLang="zh-CN" sz="1800" dirty="0"/>
              <a:t>         一、指导思想</a:t>
            </a:r>
            <a:endParaRPr lang="en-US" altLang="zh-CN" sz="1800" dirty="0"/>
          </a:p>
        </p:txBody>
      </p:sp>
      <p:sp>
        <p:nvSpPr>
          <p:cNvPr id="71" name="文本框 70"/>
          <p:cNvSpPr txBox="true"/>
          <p:nvPr/>
        </p:nvSpPr>
        <p:spPr>
          <a:xfrm>
            <a:off x="1362075" y="1395095"/>
            <a:ext cx="8917940" cy="3963035"/>
          </a:xfrm>
          <a:prstGeom prst="rect">
            <a:avLst/>
          </a:prstGeom>
          <a:noFill/>
        </p:spPr>
        <p:txBody>
          <a:bodyPr wrap="square" rtlCol="0" anchor="t">
            <a:noAutofit/>
          </a:bodyPr>
          <a:lstStyle/>
          <a:p>
            <a:pPr fontAlgn="auto">
              <a:lnSpc>
                <a:spcPts val="4200"/>
              </a:lnSpc>
            </a:pPr>
            <a:r>
              <a:rPr dirty="0">
                <a:latin typeface="微软雅黑" panose="020B0503020204020204" charset="-122"/>
                <a:ea typeface="微软雅黑" panose="020B0503020204020204" charset="-122"/>
                <a:cs typeface="微软雅黑" panose="020B0503020204020204" charset="-122"/>
              </a:rPr>
              <a:t>以习近平新时代中国特色社会主义思想为指导，深入贯彻党的二十大精神和党的教育方针，坚持以人民为中心的发展理念，全面贯彻全国、全省职业教育大会精神，落实立德树人根本任务，深化教育改革，推进职普融通，创新办学形式，让初中毕业生拥有更多自主选择升学的机会，满足人民群众多样化教育需求，培养德智体美劳全面发展的社会主义建设者和接班人。</a:t>
            </a:r>
            <a:endParaRPr dirty="0">
              <a:latin typeface="微软雅黑" panose="020B0503020204020204" charset="-122"/>
              <a:ea typeface="微软雅黑" panose="020B0503020204020204" charset="-122"/>
              <a:cs typeface="微软雅黑" panose="020B0503020204020204" charset="-122"/>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true"/>
          <p:nvPr/>
        </p:nvSpPr>
        <p:spPr>
          <a:xfrm>
            <a:off x="1094740" y="624840"/>
            <a:ext cx="9760585" cy="5077460"/>
          </a:xfrm>
          <a:prstGeom prst="rect">
            <a:avLst/>
          </a:prstGeom>
          <a:noFill/>
        </p:spPr>
        <p:txBody>
          <a:bodyPr wrap="square" rtlCol="0" anchor="t">
            <a:spAutoFit/>
          </a:bodyPr>
          <a:p>
            <a:pPr fontAlgn="auto">
              <a:lnSpc>
                <a:spcPct val="150000"/>
              </a:lnSpc>
            </a:pPr>
            <a:r>
              <a:rPr>
                <a:latin typeface="+mn-ea"/>
                <a:cs typeface="+mn-ea"/>
              </a:rPr>
              <a:t>二、工作目标</a:t>
            </a:r>
            <a:endParaRPr>
              <a:latin typeface="+mn-ea"/>
              <a:cs typeface="+mn-ea"/>
            </a:endParaRPr>
          </a:p>
          <a:p>
            <a:pPr fontAlgn="auto">
              <a:lnSpc>
                <a:spcPct val="150000"/>
              </a:lnSpc>
            </a:pPr>
            <a:r>
              <a:rPr>
                <a:latin typeface="+mn-ea"/>
                <a:cs typeface="+mn-ea"/>
              </a:rPr>
              <a:t>在中职学校办学资源有潜力、初中毕业生选择有意愿的基础上，选择部分公办中等职业学校作为试点学校，开设综合高中班招收普通高中学籍学生，并允许试点班学生提出转换中职专业学习申请，满足老百姓对“更高质量、更加多样、更具特色、更广覆盖”的高中阶段教育需求。同时，认真总结试点经验，完善试点政策，为推进职普教育相互融通探索更多更好的路径。</a:t>
            </a:r>
            <a:endParaRPr>
              <a:latin typeface="+mn-ea"/>
              <a:cs typeface="+mn-ea"/>
            </a:endParaRPr>
          </a:p>
          <a:p>
            <a:pPr fontAlgn="auto">
              <a:lnSpc>
                <a:spcPct val="150000"/>
              </a:lnSpc>
            </a:pPr>
            <a:r>
              <a:rPr>
                <a:latin typeface="+mn-ea"/>
                <a:cs typeface="+mn-ea"/>
              </a:rPr>
              <a:t>三、实施内容及步骤</a:t>
            </a:r>
            <a:endParaRPr>
              <a:latin typeface="+mn-ea"/>
              <a:cs typeface="+mn-ea"/>
            </a:endParaRPr>
          </a:p>
          <a:p>
            <a:pPr fontAlgn="auto">
              <a:lnSpc>
                <a:spcPct val="150000"/>
              </a:lnSpc>
            </a:pPr>
            <a:r>
              <a:rPr>
                <a:latin typeface="+mn-ea"/>
                <a:cs typeface="+mn-ea"/>
              </a:rPr>
              <a:t>（一）确定试点学校。试点工作主要由能够满足普通高中学生选课走班所需办学条件的公办中等职业学校承担。全市试点中职学校不超过5所、每县区不超过1所。每所试点中职学校每年试点班一般为3-4轨。有意向开展试点工作的县区，由县区教育局对中职学校办学条件进行全面摸底评估。经评估可满足普通高中学生选课走班所需条件的，县区教育局向市教育局提出书面申请。有意向开展试点工作的市直中职学校须开展自查自评，自评合格的向市教育局提出书面申请。市教育局根据申请情况统筹确定试点学校。</a:t>
            </a:r>
            <a:endParaRPr>
              <a:latin typeface="+mn-ea"/>
              <a:cs typeface="+mn-ea"/>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959485" y="1079500"/>
            <a:ext cx="9758680" cy="4772025"/>
          </a:xfrm>
        </p:spPr>
        <p:txBody>
          <a:bodyPr>
            <a:normAutofit/>
          </a:bodyPr>
          <a:p>
            <a:pPr marL="0" indent="0">
              <a:lnSpc>
                <a:spcPts val="1920"/>
              </a:lnSpc>
              <a:buNone/>
            </a:pPr>
            <a:r>
              <a:rPr sz="1800" dirty="0" smtClean="0">
                <a:ln>
                  <a:noFill/>
                </a:ln>
                <a:solidFill>
                  <a:schemeClr val="tx1"/>
                </a:solidFill>
                <a:effectLst/>
                <a:latin typeface="+mn-ea"/>
                <a:ea typeface="+mn-ea"/>
                <a:cs typeface="+mn-ea"/>
                <a:sym typeface="+mn-ea"/>
              </a:rPr>
              <a:t>（二）下达招生计划。市教育局将全市试点中职学校建议名单、招生计划安排建议及实施方案汇总上报省教育厅，由省教育厅审批下达招生计划。试点班招生计划实行单列。省教育厅下达的招生计划是试点班招生及学籍注册的重要依据。</a:t>
            </a:r>
            <a:endParaRPr sz="1800" dirty="0" smtClean="0">
              <a:ln>
                <a:noFill/>
              </a:ln>
              <a:solidFill>
                <a:schemeClr val="tx1"/>
              </a:solidFill>
              <a:effectLst/>
              <a:latin typeface="+mn-ea"/>
              <a:ea typeface="+mn-ea"/>
              <a:cs typeface="+mn-ea"/>
              <a:sym typeface="+mn-ea"/>
            </a:endParaRPr>
          </a:p>
          <a:p>
            <a:pPr marL="0" indent="0">
              <a:lnSpc>
                <a:spcPts val="1920"/>
              </a:lnSpc>
              <a:buNone/>
            </a:pPr>
            <a:r>
              <a:rPr sz="1800" dirty="0" smtClean="0">
                <a:ln>
                  <a:noFill/>
                </a:ln>
                <a:solidFill>
                  <a:schemeClr val="tx1"/>
                </a:solidFill>
                <a:effectLst/>
                <a:latin typeface="+mn-ea"/>
                <a:ea typeface="+mn-ea"/>
                <a:cs typeface="+mn-ea"/>
                <a:sym typeface="+mn-ea"/>
              </a:rPr>
              <a:t>（三）组织实施招生。试点班招生对象为当年中考的初中毕业生。试点班招生区域与市、县区所属同级公办普通高中一致，不得跨区域招生。市招生考试管理部门在招生志愿中增设综合高中试点班志愿栏，与普通高中同步填报志愿、同步录取。综合高中试点班最低投档控制分数线由市招生考试管理部门设定，确保生源质量。</a:t>
            </a:r>
            <a:endParaRPr sz="1800" dirty="0" smtClean="0">
              <a:ln>
                <a:noFill/>
              </a:ln>
              <a:solidFill>
                <a:schemeClr val="tx1"/>
              </a:solidFill>
              <a:effectLst/>
              <a:latin typeface="+mn-ea"/>
              <a:ea typeface="+mn-ea"/>
              <a:cs typeface="+mn-ea"/>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53110" y="1248410"/>
            <a:ext cx="10401300" cy="5011420"/>
          </a:xfrm>
        </p:spPr>
        <p:txBody>
          <a:bodyPr>
            <a:normAutofit/>
          </a:bodyPr>
          <a:p>
            <a:pPr indent="0" algn="l">
              <a:lnSpc>
                <a:spcPts val="2800"/>
              </a:lnSpc>
              <a:buNone/>
            </a:pPr>
            <a:r>
              <a:rPr sz="1800" dirty="0">
                <a:solidFill>
                  <a:schemeClr val="tx1"/>
                </a:solidFill>
                <a:cs typeface="+mn-ea"/>
                <a:sym typeface="Arial" panose="02080604020202020204" pitchFamily="34" charset="0"/>
              </a:rPr>
              <a:t>（四）严格学籍管理和转化管理。试点班新生入学后全部注册为试点中职学校普通高中学籍，执行普通高中学籍管理各项规定，学习期满且普通高中学业水平考试合格的，颁发试点中职学校《普通高级中学毕业证书》。</a:t>
            </a:r>
            <a:endParaRPr sz="1800" dirty="0">
              <a:solidFill>
                <a:schemeClr val="tx1"/>
              </a:solidFill>
              <a:cs typeface="+mn-ea"/>
              <a:sym typeface="Arial" panose="02080604020202020204" pitchFamily="34" charset="0"/>
            </a:endParaRPr>
          </a:p>
          <a:p>
            <a:pPr indent="0" algn="l">
              <a:lnSpc>
                <a:spcPts val="2800"/>
              </a:lnSpc>
              <a:buNone/>
            </a:pPr>
            <a:r>
              <a:rPr sz="1800" dirty="0">
                <a:solidFill>
                  <a:schemeClr val="tx1"/>
                </a:solidFill>
                <a:cs typeface="+mn-ea"/>
                <a:sym typeface="Arial" panose="02080604020202020204" pitchFamily="34" charset="0"/>
              </a:rPr>
              <a:t>试点班学生可根据学习兴趣自愿提出转换中职专业学习申请。申请一般在第一学年的第二学期末、第二学年的第一学期末或第二学期开学后的一周内提出。每名学生只可申请转换1次。学生转入本校中职专业学习后，试点中职学校要及时将名单向教育行政主管部门报备，为其注册中职学籍并负责将中职学校各项资助保障措施落实到位。学生学习期满且通过相关课程考核的，颁发试点中职学校《中等职业学校毕业证书》。</a:t>
            </a:r>
            <a:endParaRPr sz="1800" dirty="0">
              <a:solidFill>
                <a:schemeClr val="tx1"/>
              </a:solidFill>
              <a:cs typeface="+mn-ea"/>
              <a:sym typeface="Arial" panose="02080604020202020204" pitchFamily="34" charset="0"/>
            </a:endParaRPr>
          </a:p>
          <a:p>
            <a:pPr indent="0" algn="l">
              <a:lnSpc>
                <a:spcPts val="2800"/>
              </a:lnSpc>
              <a:buNone/>
            </a:pPr>
            <a:r>
              <a:rPr sz="1800" dirty="0">
                <a:solidFill>
                  <a:schemeClr val="tx1"/>
                </a:solidFill>
                <a:cs typeface="+mn-ea"/>
                <a:sym typeface="Arial" panose="02080604020202020204" pitchFamily="34" charset="0"/>
              </a:rPr>
              <a:t>试点班学生不得转学至普通高中学校就读。</a:t>
            </a:r>
            <a:endParaRPr sz="1800" dirty="0">
              <a:solidFill>
                <a:schemeClr val="tx1"/>
              </a:solidFill>
              <a:cs typeface="+mn-ea"/>
              <a:sym typeface="Arial" panose="02080604020202020204" pitchFamily="34" charset="0"/>
            </a:endParaRPr>
          </a:p>
          <a:p>
            <a:pPr indent="0" algn="l">
              <a:lnSpc>
                <a:spcPts val="2800"/>
              </a:lnSpc>
              <a:buNone/>
            </a:pPr>
            <a:r>
              <a:rPr sz="1800" dirty="0">
                <a:solidFill>
                  <a:schemeClr val="tx1"/>
                </a:solidFill>
                <a:cs typeface="+mn-ea"/>
                <a:sym typeface="Arial" panose="02080604020202020204" pitchFamily="34" charset="0"/>
              </a:rPr>
              <a:t>严格执行“人籍一致、籍随人走”规定，每学期复核学生学籍。严禁空挂学籍，严禁重复注册中职和普通高中学籍。</a:t>
            </a:r>
            <a:endParaRPr sz="1800" dirty="0">
              <a:solidFill>
                <a:schemeClr val="tx1"/>
              </a:solidFill>
              <a:cs typeface="+mn-ea"/>
              <a:sym typeface="Arial" panose="0208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58190" y="870585"/>
            <a:ext cx="10545445" cy="5438140"/>
          </a:xfrm>
        </p:spPr>
        <p:txBody>
          <a:bodyPr>
            <a:normAutofit/>
          </a:bodyPr>
          <a:p>
            <a:pPr marL="0" indent="0">
              <a:buNone/>
            </a:pPr>
            <a:r>
              <a:rPr lang="en-US" altLang="zh-CN" sz="1800" dirty="0" smtClean="0">
                <a:solidFill>
                  <a:srgbClr val="131313"/>
                </a:solidFill>
                <a:cs typeface="Arial" panose="02080604020202020204" pitchFamily="34" charset="0"/>
                <a:sym typeface="+mn-ea"/>
              </a:rPr>
              <a:t>（五）优化课程设置。试点中职学校要周密设置试点班课程，制定试点班课程方案。试点班第一学年原则上以普通高中课程为主，按照普通高中选课走班有关要求组织教学，并设置部分技术类课程。试点中职学校在发布招生简章时，要公布试点班普通高中课程组合供学生报考时选择，试点班学生转入中职专业学习后，试点中职学校要落实中等职业教育要求，合理安排课程学习和岗位实习。试点中职学校应积极实施高中生涯规划教育，努力提升学生自主选择升学和未来职业能力。</a:t>
            </a:r>
            <a:endParaRPr lang="en-US" altLang="zh-CN" sz="1800" dirty="0" smtClean="0">
              <a:solidFill>
                <a:srgbClr val="131313"/>
              </a:solidFill>
              <a:cs typeface="Arial" panose="02080604020202020204" pitchFamily="34" charset="0"/>
              <a:sym typeface="+mn-ea"/>
            </a:endParaRPr>
          </a:p>
          <a:p>
            <a:pPr marL="0" indent="0">
              <a:buNone/>
            </a:pPr>
            <a:r>
              <a:rPr lang="en-US" altLang="zh-CN" sz="1800" dirty="0" smtClean="0">
                <a:solidFill>
                  <a:srgbClr val="131313"/>
                </a:solidFill>
                <a:cs typeface="Arial" panose="02080604020202020204" pitchFamily="34" charset="0"/>
                <a:sym typeface="+mn-ea"/>
              </a:rPr>
              <a:t>（六）改进教育评价。各县区教育行政部门要加强对试点班的分类指导，建立评价机制，对试点相关情况进行考核。各试点中职学校要探索完善学生综合素质评价实施细则，健全教师发展评价机制。</a:t>
            </a:r>
            <a:endParaRPr lang="en-US" altLang="zh-CN" sz="1800" dirty="0" smtClean="0">
              <a:solidFill>
                <a:srgbClr val="131313"/>
              </a:solidFill>
              <a:cs typeface="Arial" panose="02080604020202020204" pitchFamily="34" charset="0"/>
              <a:sym typeface="+mn-ea"/>
            </a:endParaRPr>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79.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3.xml><?xml version="1.0" encoding="utf-8"?>
<p:tagLst xmlns:p="http://schemas.openxmlformats.org/presentationml/2006/main">
  <p:tag name="KSO_WM_TAG_VERSION" val="1.0"/>
  <p:tag name="KSO_WM_BEAUTIFY_FLAG" val="#wm#"/>
  <p:tag name="KSO_WM_TEMPLATE_CATEGORY" val="custom"/>
  <p:tag name="KSO_WM_TEMPLATE_INDEX" val="20191708"/>
  <p:tag name="KSO_WM_TEMPLATE_SUBCATEGORY" val="0"/>
  <p:tag name="KSO_WM_TEMPLATE_THUMBS_INDEX" val="1、2、3、4、5、6、7、8、9、10、11、12、13、14、15"/>
</p:tagLst>
</file>

<file path=ppt/tags/tag84.xml><?xml version="1.0" encoding="utf-8"?>
<p:tagLst xmlns:p="http://schemas.openxmlformats.org/presentationml/2006/main">
  <p:tag name="KSO_WM_SLIDE_ITEM_CNT" val="3"/>
</p:tagLst>
</file>

<file path=ppt/tags/tag85.xml><?xml version="1.0" encoding="utf-8"?>
<p:tagLst xmlns:p="http://schemas.openxmlformats.org/presentationml/2006/main">
  <p:tag name="KSO_WM_SLIDE_ITEM_CNT"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R工作总结、报告、工作汇报、+欧美风、创意设计">
      <a:dk1>
        <a:srgbClr val="000000"/>
      </a:dk1>
      <a:lt1>
        <a:srgbClr val="FFFFFF"/>
      </a:lt1>
      <a:dk2>
        <a:srgbClr val="000000"/>
      </a:dk2>
      <a:lt2>
        <a:srgbClr val="FFFFFF"/>
      </a:lt2>
      <a:accent1>
        <a:srgbClr val="EE4856"/>
      </a:accent1>
      <a:accent2>
        <a:srgbClr val="000000"/>
      </a:accent2>
      <a:accent3>
        <a:srgbClr val="D8D8D8"/>
      </a:accent3>
      <a:accent4>
        <a:srgbClr val="EE4856"/>
      </a:accent4>
      <a:accent5>
        <a:srgbClr val="000000"/>
      </a:accent5>
      <a:accent6>
        <a:srgbClr val="D8D8D8"/>
      </a:accent6>
      <a:hlink>
        <a:srgbClr val="F33B48"/>
      </a:hlink>
      <a:folHlink>
        <a:srgbClr val="FFBC00"/>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1647</Words>
  <Application>WPS 演示</Application>
  <PresentationFormat>自定义</PresentationFormat>
  <Paragraphs>27</Paragraphs>
  <Slides>7</Slides>
  <Notes>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宋体</vt:lpstr>
      <vt:lpstr>Wingdings</vt:lpstr>
      <vt:lpstr>微软雅黑</vt:lpstr>
      <vt:lpstr>方正黑体_GBK</vt:lpstr>
      <vt:lpstr>DejaVu Sans</vt:lpstr>
      <vt:lpstr>方正小标宋简体</vt:lpstr>
      <vt:lpstr>宋体</vt:lpstr>
      <vt:lpstr>Arial Unicode MS</vt:lpstr>
      <vt:lpstr>Office 主题​​</vt:lpstr>
      <vt:lpstr>PowerPoint 演示文稿</vt:lpstr>
      <vt:lpstr>PowerPoint 演示文稿</vt:lpstr>
      <vt:lpstr>                   一、指导思想</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2018年学前教育 政策解读</dc:title>
  <dc:creator>Administrator</dc:creator>
  <cp:lastModifiedBy>kylin</cp:lastModifiedBy>
  <cp:revision>220</cp:revision>
  <dcterms:created xsi:type="dcterms:W3CDTF">2024-08-22T10:13:20Z</dcterms:created>
  <dcterms:modified xsi:type="dcterms:W3CDTF">2024-08-22T10:13:20Z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2052-11.8.2.10290</vt:lpwstr>
  </property>
  <property fmtid="{D5CDD505-2E9C-101B-9397-08002B2CF9AE}" pid="3" name="ICV">
    <vt:lpwstr>2C8E487AD11647939B3FCDCB70C3C477</vt:lpwstr>
  </property>
</Properties>
</file>