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3"/>
  </p:handoutMasterIdLst>
  <p:sldIdLst>
    <p:sldId id="787" r:id="rId3"/>
    <p:sldId id="735" r:id="rId4"/>
    <p:sldId id="628" r:id="rId5"/>
    <p:sldId id="767" r:id="rId6"/>
    <p:sldId id="768" r:id="rId8"/>
    <p:sldId id="773" r:id="rId9"/>
    <p:sldId id="774" r:id="rId10"/>
    <p:sldId id="775" r:id="rId11"/>
    <p:sldId id="777"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000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74507" autoAdjust="0"/>
  </p:normalViewPr>
  <p:slideViewPr>
    <p:cSldViewPr snapToGrid="0">
      <p:cViewPr>
        <p:scale>
          <a:sx n="66" d="100"/>
          <a:sy n="66" d="100"/>
        </p:scale>
        <p:origin x="-2382" y="-486"/>
      </p:cViewPr>
      <p:guideLst>
        <p:guide orient="horz" pos="207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normAutofit/>
          </a:bodyPr>
          <a:lstStyle/>
          <a:p>
            <a:endParaRPr lang="zh-CN" altLang="en-US" dirty="0"/>
          </a:p>
        </p:txBody>
      </p:sp>
      <p:sp>
        <p:nvSpPr>
          <p:cNvPr id="4" name="灯片编号占位符 3"/>
          <p:cNvSpPr>
            <a:spLocks noGrp="true"/>
          </p:cNvSpPr>
          <p:nvPr>
            <p:ph type="sldNum" sz="quarter" idx="10"/>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7" name="任意多边形: 形状 6"/>
          <p:cNvSpPr/>
          <p:nvPr>
            <p:custDataLst>
              <p:tags r:id="rId2"/>
            </p:custDataLst>
          </p:nvPr>
        </p:nvSpPr>
        <p:spPr>
          <a:xfrm>
            <a:off x="841912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8" name="直接连接符 7"/>
          <p:cNvCxnSpPr/>
          <p:nvPr>
            <p:custDataLst>
              <p:tags r:id="rId3"/>
            </p:custDataLst>
          </p:nvPr>
        </p:nvCxnSpPr>
        <p:spPr>
          <a:xfrm>
            <a:off x="10190796" y="8382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4"/>
            </p:custDataLst>
          </p:nvPr>
        </p:nvCxnSpPr>
        <p:spPr>
          <a:xfrm>
            <a:off x="10190796" y="1086803"/>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5"/>
            </p:custDataLst>
          </p:nvPr>
        </p:nvCxnSpPr>
        <p:spPr>
          <a:xfrm>
            <a:off x="10190796" y="959644"/>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6"/>
            </p:custDataLst>
          </p:nvPr>
        </p:nvCxnSpPr>
        <p:spPr>
          <a:xfrm>
            <a:off x="10495596" y="2331720"/>
            <a:ext cx="0" cy="2308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flipH="true">
            <a:off x="1071989" y="2065554"/>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8"/>
            </p:custDataLst>
          </p:nvPr>
        </p:nvCxnSpPr>
        <p:spPr>
          <a:xfrm flipH="true">
            <a:off x="1071989" y="5120726"/>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9"/>
            </p:custDataLst>
          </p:nvPr>
        </p:nvCxnSpPr>
        <p:spPr>
          <a:xfrm flipV="true">
            <a:off x="1129140" y="2065554"/>
            <a:ext cx="0" cy="3055172"/>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矩形 18"/>
          <p:cNvSpPr/>
          <p:nvPr>
            <p:custDataLst>
              <p:tags r:id="rId10"/>
            </p:custDataLst>
          </p:nvPr>
        </p:nvSpPr>
        <p:spPr>
          <a:xfrm>
            <a:off x="1073243" y="969862"/>
            <a:ext cx="886695" cy="366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true"/>
          </p:cNvSpPr>
          <p:nvPr>
            <p:ph type="ctrTitle" hasCustomPrompt="true"/>
            <p:custDataLst>
              <p:tags r:id="rId11"/>
            </p:custDataLst>
          </p:nvPr>
        </p:nvSpPr>
        <p:spPr>
          <a:xfrm>
            <a:off x="1269310" y="2162523"/>
            <a:ext cx="4826684" cy="2228848"/>
          </a:xfrm>
          <a:noFill/>
        </p:spPr>
        <p:txBody>
          <a:bodyPr anchor="b">
            <a:noAutofit/>
          </a:bodyPr>
          <a:lstStyle>
            <a:lvl1pPr algn="l">
              <a:defRPr sz="6400" spc="600">
                <a:solidFill>
                  <a:schemeClr val="tx1">
                    <a:lumMod val="85000"/>
                    <a:lumOff val="15000"/>
                  </a:schemeClr>
                </a:solidFill>
              </a:defRPr>
            </a:lvl1pPr>
          </a:lstStyle>
          <a:p>
            <a:r>
              <a:rPr lang="zh-CN" altLang="en-US" dirty="0"/>
              <a:t>编辑标题</a:t>
            </a:r>
            <a:endParaRPr lang="zh-CN" altLang="en-US" dirty="0"/>
          </a:p>
        </p:txBody>
      </p:sp>
      <p:sp>
        <p:nvSpPr>
          <p:cNvPr id="16" name="日期占位符 15"/>
          <p:cNvSpPr>
            <a:spLocks noGrp="true"/>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true"/>
          </p:cNvSpPr>
          <p:nvPr>
            <p:ph type="ftr" sz="quarter" idx="11"/>
            <p:custDataLst>
              <p:tags r:id="rId13"/>
            </p:custDataLst>
          </p:nvPr>
        </p:nvSpPr>
        <p:spPr/>
        <p:txBody>
          <a:bodyPr/>
          <a:lstStyle/>
          <a:p>
            <a:endParaRPr lang="zh-CN" altLang="en-US" dirty="0"/>
          </a:p>
        </p:txBody>
      </p:sp>
      <p:sp>
        <p:nvSpPr>
          <p:cNvPr id="18" name="灯片编号占位符 17"/>
          <p:cNvSpPr>
            <a:spLocks noGrp="true"/>
          </p:cNvSpPr>
          <p:nvPr>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true"/>
          </p:cNvSpPr>
          <p:nvPr>
            <p:ph type="body" sz="quarter" idx="13" hasCustomPrompt="true"/>
            <p:custDataLst>
              <p:tags r:id="rId15"/>
            </p:custDataLst>
          </p:nvPr>
        </p:nvSpPr>
        <p:spPr>
          <a:xfrm>
            <a:off x="1270000" y="4563962"/>
            <a:ext cx="4826148" cy="460375"/>
          </a:xfrm>
        </p:spPr>
        <p:txBody>
          <a:bodyPr anchor="t"/>
          <a:lstStyle>
            <a:lvl1pPr marL="0" indent="0">
              <a:buNone/>
              <a:defRPr>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669932" y="952509"/>
            <a:ext cx="10852236" cy="5388907"/>
          </a:xfrm>
        </p:spPr>
        <p:txBody>
          <a:bodyPr/>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5"/>
            </p:custDataLst>
          </p:nvPr>
        </p:nvSpPr>
        <p:spPr>
          <a:xfrm>
            <a:off x="2698251" y="2290310"/>
            <a:ext cx="6795502" cy="2016125"/>
          </a:xfrm>
        </p:spPr>
        <p:txBody>
          <a:bodyPr anchor="ctr">
            <a:normAutofit/>
          </a:bodyPr>
          <a:lstStyle>
            <a:lvl1pPr algn="ctr">
              <a:defRPr sz="8000" spc="600">
                <a:solidFill>
                  <a:schemeClr val="tx1">
                    <a:lumMod val="85000"/>
                    <a:lumOff val="15000"/>
                  </a:schemeClr>
                </a:solidFill>
              </a:defRPr>
            </a:lvl1pPr>
          </a:lstStyle>
          <a:p>
            <a:r>
              <a:rPr lang="zh-CN" altLang="en-US" dirty="0"/>
              <a:t>编辑标题</a:t>
            </a:r>
            <a:endParaRPr lang="zh-CN" altLang="en-US" dirty="0"/>
          </a:p>
        </p:txBody>
      </p:sp>
      <p:sp>
        <p:nvSpPr>
          <p:cNvPr id="7" name="矩形 6"/>
          <p:cNvSpPr/>
          <p:nvPr>
            <p:custDataLst>
              <p:tags r:id="rId6"/>
            </p:custDataLst>
          </p:nvPr>
        </p:nvSpPr>
        <p:spPr>
          <a:xfrm>
            <a:off x="2367314" y="2016209"/>
            <a:ext cx="7457372" cy="2564326"/>
          </a:xfrm>
          <a:prstGeom prst="rect">
            <a:avLst/>
          </a:prstGeom>
          <a:no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custDataLst>
              <p:tags r:id="rId7"/>
            </p:custDataLst>
          </p:nvPr>
        </p:nvGrpSpPr>
        <p:grpSpPr>
          <a:xfrm flipV="true">
            <a:off x="1945301" y="1504410"/>
            <a:ext cx="844030" cy="2460184"/>
            <a:chOff x="1915154" y="2783392"/>
            <a:chExt cx="844031" cy="2460184"/>
          </a:xfrm>
        </p:grpSpPr>
        <p:cxnSp>
          <p:nvCxnSpPr>
            <p:cNvPr id="10" name="直接连接符 9"/>
            <p:cNvCxnSpPr/>
            <p:nvPr>
              <p:custDataLst>
                <p:tags r:id="rId8"/>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custDataLst>
              <p:tags r:id="rId10"/>
            </p:custDataLst>
          </p:nvPr>
        </p:nvGrpSpPr>
        <p:grpSpPr>
          <a:xfrm flipH="true">
            <a:off x="9402671" y="2734502"/>
            <a:ext cx="844030" cy="2460184"/>
            <a:chOff x="1915154" y="2783392"/>
            <a:chExt cx="844031" cy="2460184"/>
          </a:xfrm>
        </p:grpSpPr>
        <p:cxnSp>
          <p:nvCxnSpPr>
            <p:cNvPr id="14" name="直接连接符 13"/>
            <p:cNvCxnSpPr/>
            <p:nvPr>
              <p:custDataLst>
                <p:tags r:id="rId11"/>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flipH="true" flipV="true">
            <a:off x="9676764" y="234316"/>
            <a:ext cx="2098041" cy="6115685"/>
            <a:chOff x="9414" y="-1687"/>
            <a:chExt cx="3304" cy="9631"/>
          </a:xfrm>
        </p:grpSpPr>
        <p:cxnSp>
          <p:nvCxnSpPr>
            <p:cNvPr id="7" name="直接连接符 6"/>
            <p:cNvCxnSpPr/>
            <p:nvPr>
              <p:custDataLst>
                <p:tags r:id="rId3"/>
              </p:custDataLst>
            </p:nvPr>
          </p:nvCxnSpPr>
          <p:spPr>
            <a:xfrm flipH="true">
              <a:off x="9414" y="7944"/>
              <a:ext cx="3304"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flipV="true">
              <a:off x="9504" y="-1687"/>
              <a:ext cx="0" cy="9631"/>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日期占位符 3"/>
          <p:cNvSpPr>
            <a:spLocks noGrp="true"/>
          </p:cNvSpPr>
          <p:nvPr>
            <p:ph type="dt" sz="half" idx="10"/>
            <p:custDataLst>
              <p:tags r:id="rId5"/>
            </p:custDataLst>
          </p:nvPr>
        </p:nvSpPr>
        <p:spPr>
          <a:xfrm>
            <a:off x="879742" y="65276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6"/>
            </p:custDataLst>
          </p:nvPr>
        </p:nvSpPr>
        <p:spPr>
          <a:xfrm>
            <a:off x="4116000" y="6527633"/>
            <a:ext cx="3960000" cy="316800"/>
          </a:xfrm>
        </p:spPr>
        <p:txBody>
          <a:bodyPr/>
          <a:lstStyle/>
          <a:p>
            <a:endParaRPr lang="zh-CN" altLang="en-US"/>
          </a:p>
        </p:txBody>
      </p:sp>
      <p:sp>
        <p:nvSpPr>
          <p:cNvPr id="6" name="灯片编号占位符 5"/>
          <p:cNvSpPr>
            <a:spLocks noGrp="true"/>
          </p:cNvSpPr>
          <p:nvPr>
            <p:ph type="sldNum" sz="quarter" idx="12"/>
            <p:custDataLst>
              <p:tags r:id="rId7"/>
            </p:custDataLst>
          </p:nvPr>
        </p:nvSpPr>
        <p:spPr>
          <a:xfrm>
            <a:off x="8610601" y="6527633"/>
            <a:ext cx="2700000" cy="316800"/>
          </a:xfrm>
        </p:spPr>
        <p:txBody>
          <a:bodyPr/>
          <a:lstStyle/>
          <a:p>
            <a:fld id="{49AE70B2-8BF9-45C0-BB95-33D1B9D3A854}" type="slidenum">
              <a:rPr lang="zh-CN" altLang="en-US" smtClean="0"/>
            </a:fld>
            <a:endParaRPr lang="zh-CN" altLang="en-US"/>
          </a:p>
        </p:txBody>
      </p:sp>
      <p:cxnSp>
        <p:nvCxnSpPr>
          <p:cNvPr id="10" name="直接连接符 9"/>
          <p:cNvCxnSpPr/>
          <p:nvPr>
            <p:custDataLst>
              <p:tags r:id="rId8"/>
            </p:custDataLst>
          </p:nvPr>
        </p:nvCxnSpPr>
        <p:spPr>
          <a:xfrm flipH="true">
            <a:off x="415031" y="6419235"/>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472181" y="303531"/>
            <a:ext cx="0" cy="6115705"/>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true"/>
          </p:cNvSpPr>
          <p:nvPr>
            <p:ph type="title"/>
            <p:custDataLst>
              <p:tags r:id="rId10"/>
            </p:custDataLst>
          </p:nvPr>
        </p:nvSpPr>
        <p:spPr>
          <a:xfrm>
            <a:off x="623889" y="406801"/>
            <a:ext cx="10944226" cy="863601"/>
          </a:xfrm>
        </p:spPr>
        <p:txBody>
          <a:bodyPr>
            <a:normAutofit/>
          </a:bodyPr>
          <a:lstStyle>
            <a:lvl1pPr>
              <a:defRPr sz="3600"/>
            </a:lvl1pPr>
          </a:lstStyle>
          <a:p>
            <a:r>
              <a:rPr lang="zh-CN" altLang="en-US" dirty="0"/>
              <a:t>单击此处编辑母版标题样式</a:t>
            </a:r>
            <a:endParaRPr lang="zh-CN" altLang="en-US" dirty="0"/>
          </a:p>
        </p:txBody>
      </p:sp>
      <p:sp>
        <p:nvSpPr>
          <p:cNvPr id="3" name="内容占位符 2"/>
          <p:cNvSpPr>
            <a:spLocks noGrp="true"/>
          </p:cNvSpPr>
          <p:nvPr>
            <p:ph idx="1"/>
            <p:custDataLst>
              <p:tags r:id="rId11"/>
            </p:custDataLst>
          </p:nvPr>
        </p:nvSpPr>
        <p:spPr>
          <a:xfrm>
            <a:off x="623888" y="1412875"/>
            <a:ext cx="10944224" cy="4895850"/>
          </a:xfrm>
        </p:spPr>
        <p:txBody>
          <a:bodyPr>
            <a:normAutofit/>
          </a:bodyPr>
          <a:lstStyle>
            <a:lvl1pPr>
              <a:defRPr sz="2000"/>
            </a:lvl1pPr>
            <a:lvl2pPr>
              <a:defRPr sz="2000"/>
            </a:lvl2pPr>
            <a:lvl3pPr>
              <a:defRPr sz="2000"/>
            </a:lvl3pPr>
            <a:lvl4pPr>
              <a:defRPr sz="2000"/>
            </a:lvl4pPr>
            <a:lvl5pPr>
              <a:defRPr sz="20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flipH="true">
            <a:off x="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日期占位符 3"/>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4"/>
            </p:custDataLst>
          </p:nvPr>
        </p:nvSpPr>
        <p:spPr/>
        <p:txBody>
          <a:bodyPr/>
          <a:lstStyle/>
          <a:p>
            <a:endParaRPr lang="zh-CN" altLang="en-US"/>
          </a:p>
        </p:txBody>
      </p:sp>
      <p:sp>
        <p:nvSpPr>
          <p:cNvPr id="6" name="灯片编号占位符 5"/>
          <p:cNvSpPr>
            <a:spLocks noGrp="true"/>
          </p:cNvSpPr>
          <p:nvPr>
            <p:ph type="sldNum" sz="quarter" idx="12"/>
            <p:custDataLst>
              <p:tags r:id="rId5"/>
            </p:custDataLst>
          </p:nvPr>
        </p:nvSpPr>
        <p:spPr>
          <a:xfrm>
            <a:off x="8610601" y="6349833"/>
            <a:ext cx="2700000" cy="316800"/>
          </a:xfrm>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6"/>
            </p:custDataLst>
          </p:nvPr>
        </p:nvSpPr>
        <p:spPr>
          <a:xfrm>
            <a:off x="4953565" y="3104095"/>
            <a:ext cx="6640514" cy="863174"/>
          </a:xfrm>
        </p:spPr>
        <p:txBody>
          <a:bodyPr anchor="b">
            <a:normAutofit/>
          </a:bodyPr>
          <a:lstStyle>
            <a:lvl1pPr>
              <a:defRPr sz="4400">
                <a:solidFill>
                  <a:schemeClr val="tx1">
                    <a:lumMod val="85000"/>
                    <a:lumOff val="15000"/>
                  </a:schemeClr>
                </a:solidFill>
              </a:defRPr>
            </a:lvl1pPr>
          </a:lstStyle>
          <a:p>
            <a:r>
              <a:rPr lang="zh-CN" altLang="en-US" dirty="0"/>
              <a:t>单击此处编辑标题</a:t>
            </a:r>
            <a:endParaRPr lang="zh-CN" altLang="en-US" dirty="0"/>
          </a:p>
        </p:txBody>
      </p:sp>
      <p:sp>
        <p:nvSpPr>
          <p:cNvPr id="3" name="文本占位符 2"/>
          <p:cNvSpPr>
            <a:spLocks noGrp="true"/>
          </p:cNvSpPr>
          <p:nvPr>
            <p:ph type="body" idx="1"/>
            <p:custDataLst>
              <p:tags r:id="rId7"/>
            </p:custDataLst>
          </p:nvPr>
        </p:nvSpPr>
        <p:spPr>
          <a:xfrm>
            <a:off x="4953566" y="4112159"/>
            <a:ext cx="6640512" cy="1367961"/>
          </a:xfrm>
        </p:spPr>
        <p:txBody>
          <a:bodyPr>
            <a:normAutofit/>
          </a:bodyPr>
          <a:lstStyle>
            <a:lvl1pPr marL="0" indent="0">
              <a:buNone/>
              <a:defRPr sz="240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true"/>
          </p:cNvSpPr>
          <p:nvPr>
            <p:ph sz="half" idx="1"/>
            <p:custDataLst>
              <p:tags r:id="rId3"/>
            </p:custDataLst>
          </p:nvPr>
        </p:nvSpPr>
        <p:spPr>
          <a:xfrm>
            <a:off x="669929" y="952509"/>
            <a:ext cx="5283243"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true"/>
          </p:cNvSpPr>
          <p:nvPr>
            <p:ph sz="half" idx="2"/>
            <p:custDataLst>
              <p:tags r:id="rId4"/>
            </p:custDataLst>
          </p:nvPr>
        </p:nvSpPr>
        <p:spPr>
          <a:xfrm>
            <a:off x="6238876" y="952509"/>
            <a:ext cx="5283243"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文本占位符 2"/>
          <p:cNvSpPr>
            <a:spLocks noGrp="true"/>
          </p:cNvSpPr>
          <p:nvPr>
            <p:ph type="body" idx="1" hasCustomPrompt="true"/>
            <p:custDataLst>
              <p:tags r:id="rId3"/>
            </p:custDataLst>
          </p:nvPr>
        </p:nvSpPr>
        <p:spPr>
          <a:xfrm>
            <a:off x="669929" y="952509"/>
            <a:ext cx="5283243" cy="381003"/>
          </a:xfrm>
        </p:spPr>
        <p:txBody>
          <a:bodyPr lIns="101600" tIns="38100" rIns="76200" bIns="38100" anchor="t" anchorCtr="false">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true"/>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true"/>
          </p:cNvSpPr>
          <p:nvPr>
            <p:ph type="body" sz="quarter" idx="3" hasCustomPrompt="true"/>
            <p:custDataLst>
              <p:tags r:id="rId5"/>
            </p:custDataLst>
          </p:nvPr>
        </p:nvSpPr>
        <p:spPr>
          <a:xfrm>
            <a:off x="6235749" y="952509"/>
            <a:ext cx="5283243" cy="381003"/>
          </a:xfrm>
        </p:spPr>
        <p:txBody>
          <a:bodyPr vert="horz" lIns="101600" tIns="38100" rIns="76200" bIns="38100" rtlCol="0" anchor="t" anchorCtr="false">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true"/>
          </p:cNvSpPr>
          <p:nvPr>
            <p:ph sz="quarter" idx="4"/>
            <p:custDataLst>
              <p:tags r:id="rId6"/>
            </p:custDataLst>
          </p:nvPr>
        </p:nvSpPr>
        <p:spPr>
          <a:xfrm>
            <a:off x="6235749" y="1406525"/>
            <a:ext cx="5283243"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932"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true"/>
          </p:cNvSpPr>
          <p:nvPr>
            <p:ph type="pic" idx="1"/>
            <p:custDataLst>
              <p:tags r:id="rId3"/>
            </p:custDataLst>
          </p:nvPr>
        </p:nvSpPr>
        <p:spPr>
          <a:xfrm>
            <a:off x="669929" y="952509"/>
            <a:ext cx="5283243"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true"/>
          </p:cNvSpPr>
          <p:nvPr>
            <p:ph type="body" sz="half" idx="2"/>
            <p:custDataLst>
              <p:tags r:id="rId4"/>
            </p:custDataLst>
          </p:nvPr>
        </p:nvSpPr>
        <p:spPr>
          <a:xfrm>
            <a:off x="6238924" y="952509"/>
            <a:ext cx="5283243"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true"/>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6"/>
            </p:custDataLst>
          </p:nvPr>
        </p:nvSpPr>
        <p:spPr/>
        <p:txBody>
          <a:bodyPr/>
          <a:lstStyle/>
          <a:p>
            <a:endParaRPr lang="zh-CN" altLang="en-US" dirty="0"/>
          </a:p>
        </p:txBody>
      </p:sp>
      <p:sp>
        <p:nvSpPr>
          <p:cNvPr id="7" name="灯片编号占位符 6"/>
          <p:cNvSpPr>
            <a:spLocks noGrp="true"/>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custDataLst>
              <p:tags r:id="rId2"/>
            </p:custDataLst>
          </p:nvPr>
        </p:nvSpPr>
        <p:spPr>
          <a:xfrm>
            <a:off x="10571135" y="952509"/>
            <a:ext cx="950985" cy="5388907"/>
          </a:xfrm>
        </p:spPr>
        <p:txBody>
          <a:bodyPr vert="eaVert" lIns="101600" tIns="38100" rIns="76200" bIns="38100" rtlCol="0" anchor="ctr" anchorCtr="false">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true"/>
          </p:cNvSpPr>
          <p:nvPr>
            <p:ph type="body" orient="vert" idx="1"/>
            <p:custDataLst>
              <p:tags r:id="rId3"/>
            </p:custDataLst>
          </p:nvPr>
        </p:nvSpPr>
        <p:spPr>
          <a:xfrm>
            <a:off x="669926" y="952501"/>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83.xml"/><Relationship Id="rId16" Type="http://schemas.openxmlformats.org/officeDocument/2006/relationships/tags" Target="../tags/tag82.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2"/>
            </p:custDataLst>
          </p:nvPr>
        </p:nvSpPr>
        <p:spPr>
          <a:xfrm>
            <a:off x="669884" y="443230"/>
            <a:ext cx="10852236" cy="441964"/>
          </a:xfrm>
          <a:prstGeom prst="rect">
            <a:avLst/>
          </a:prstGeom>
        </p:spPr>
        <p:txBody>
          <a:bodyPr vert="horz" lIns="101600" tIns="38100" rIns="76200" bIns="38100" rtlCol="0" anchor="t" anchorCtr="false">
            <a:no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3"/>
            </p:custDataLst>
          </p:nvPr>
        </p:nvSpPr>
        <p:spPr>
          <a:xfrm>
            <a:off x="669884" y="952509"/>
            <a:ext cx="10852236"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true"/>
          </p:cNvSpPr>
          <p:nvPr>
            <p:ph type="sldNum" sz="quarter" idx="4"/>
            <p:custDataLst>
              <p:tags r:id="rId16"/>
            </p:custDataLst>
          </p:nvPr>
        </p:nvSpPr>
        <p:spPr>
          <a:xfrm>
            <a:off x="8610601"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true"/>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526415" y="1450975"/>
            <a:ext cx="11099800" cy="2266950"/>
          </a:xfrm>
        </p:spPr>
        <p:txBody>
          <a:bodyPr>
            <a:noAutofit/>
          </a:bodyPr>
          <a:p>
            <a:pPr marL="0" indent="0" algn="ctr">
              <a:lnSpc>
                <a:spcPts val="3600"/>
              </a:lnSpc>
              <a:buNone/>
            </a:pP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《长治市“十四五”特殊教育</a:t>
            </a: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发展提升行动实施方案》解读</a:t>
            </a:r>
            <a:endParaRPr lang="zh-CN" altLang="en-US" sz="3600">
              <a:latin typeface="方正小标宋简体" panose="02000000000000000000" charset="-122"/>
              <a:ea typeface="方正小标宋简体" panose="02000000000000000000" charset="-122"/>
              <a:sym typeface="+mn-ea"/>
            </a:endParaRPr>
          </a:p>
          <a:p>
            <a:pPr marL="0" indent="0" algn="ctr">
              <a:buNone/>
            </a:pPr>
            <a:endParaRPr lang="zh-CN" altLang="en-US" sz="3600" b="1" spc="0" dirty="0">
              <a:solidFill>
                <a:schemeClr val="tx1"/>
              </a:solidFill>
              <a:effectLst>
                <a:outerShdw blurRad="38100" dist="19050" dir="2700000" algn="tl" rotWithShape="0">
                  <a:schemeClr val="dk1">
                    <a:alpha val="40000"/>
                  </a:schemeClr>
                </a:outerShdw>
              </a:effectLst>
              <a:uFillTx/>
              <a:latin typeface="方正小标宋简体" panose="02000000000000000000" charset="-122"/>
              <a:ea typeface="方正小标宋简体" panose="02000000000000000000"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1496695" y="649605"/>
            <a:ext cx="9258935" cy="5259705"/>
          </a:xfrm>
        </p:spPr>
        <p:txBody>
          <a:bodyPr>
            <a:normAutofit/>
          </a:bodyPr>
          <a:p>
            <a:pPr marL="0" indent="0">
              <a:lnSpc>
                <a:spcPct val="150000"/>
              </a:lnSpc>
              <a:buNone/>
            </a:pPr>
            <a:r>
              <a:rPr lang="en-US" altLang="zh-CN" sz="2400"/>
              <a:t>     </a:t>
            </a:r>
            <a:endParaRPr lang="en-US" altLang="zh-CN" sz="2400"/>
          </a:p>
          <a:p>
            <a:pPr marL="0" indent="0">
              <a:lnSpc>
                <a:spcPct val="150000"/>
              </a:lnSpc>
              <a:buNone/>
            </a:pPr>
            <a:endParaRPr lang="en-US" altLang="zh-CN" sz="2400"/>
          </a:p>
          <a:p>
            <a:pPr marL="0" indent="0">
              <a:lnSpc>
                <a:spcPct val="150000"/>
              </a:lnSpc>
              <a:buNone/>
            </a:pPr>
            <a:r>
              <a:rPr lang="en-US" altLang="zh-CN" sz="2400"/>
              <a:t>     </a:t>
            </a:r>
            <a:r>
              <a:rPr lang="zh-CN" altLang="en-US"/>
              <a:t>为认真贯彻落实中央、省、市关于办好特殊教育的决策部署，进一步健全特殊教育体系，完善特殊教育保障机制，推进特殊教育高质量发展，根据《山西省人民政府办公厅关于转发省教育厅等部门山西省“十四五”特殊教育发展提升行动实施方案的通知》（晋政办发〔2022〕96号）精神，结合我市实际，制定本方案。</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title"/>
          </p:nvPr>
        </p:nvSpPr>
        <p:spPr>
          <a:xfrm>
            <a:off x="624205" y="777875"/>
            <a:ext cx="10944225" cy="854710"/>
          </a:xfrm>
        </p:spPr>
        <p:txBody>
          <a:bodyPr>
            <a:normAutofit/>
          </a:bodyPr>
          <a:lstStyle/>
          <a:p>
            <a:r>
              <a:rPr lang="en-US" altLang="zh-CN" sz="1800" dirty="0"/>
              <a:t>         </a:t>
            </a:r>
            <a:br>
              <a:rPr lang="en-US" altLang="zh-CN" sz="1800" dirty="0"/>
            </a:br>
            <a:r>
              <a:rPr lang="en-US" altLang="zh-CN" sz="1800" dirty="0"/>
              <a:t>         </a:t>
            </a:r>
            <a:r>
              <a:rPr lang="zh-CN" altLang="en-US" sz="1800" dirty="0"/>
              <a:t>一、巩固提高义务教育普及水平</a:t>
            </a:r>
            <a:endParaRPr lang="zh-CN" altLang="en-US" sz="1800" dirty="0"/>
          </a:p>
        </p:txBody>
      </p:sp>
      <p:sp>
        <p:nvSpPr>
          <p:cNvPr id="71" name="文本框 70"/>
          <p:cNvSpPr txBox="true"/>
          <p:nvPr/>
        </p:nvSpPr>
        <p:spPr>
          <a:xfrm>
            <a:off x="1362075" y="1395095"/>
            <a:ext cx="8917940" cy="3963035"/>
          </a:xfrm>
          <a:prstGeom prst="rect">
            <a:avLst/>
          </a:prstGeom>
          <a:noFill/>
        </p:spPr>
        <p:txBody>
          <a:bodyPr wrap="square" rtlCol="0" anchor="t">
            <a:noAutofit/>
          </a:bodyPr>
          <a:lstStyle/>
          <a:p>
            <a:pPr fontAlgn="auto">
              <a:lnSpc>
                <a:spcPts val="4200"/>
              </a:lnSpc>
            </a:pPr>
            <a:r>
              <a:rPr lang="zh-CN" altLang="en-US" dirty="0">
                <a:latin typeface="微软雅黑" panose="020B0503020204020204" charset="-122"/>
                <a:ea typeface="微软雅黑" panose="020B0503020204020204" charset="-122"/>
                <a:cs typeface="微软雅黑" panose="020B0503020204020204" charset="-122"/>
              </a:rPr>
              <a:t>（一）“一人一案”安置残疾儿童入学。优先采取普通学校随班就读或特殊教育学校就读的方式，对确实不能适应学校环境和教学的，采取送教上门等方式，确保“一人一案”安置残疾儿童。到2025年，全市适龄残疾儿童义务教育入学率达到97％以上。</a:t>
            </a:r>
            <a:r>
              <a:rPr lang="en-US" altLang="zh-CN" dirty="0">
                <a:latin typeface="微软雅黑" panose="020B0503020204020204" charset="-122"/>
                <a:ea typeface="微软雅黑" panose="020B0503020204020204" charset="-122"/>
                <a:cs typeface="微软雅黑" panose="020B0503020204020204" charset="-122"/>
              </a:rPr>
              <a:t>       </a:t>
            </a:r>
            <a:r>
              <a:rPr lang="zh-CN" altLang="en-US" dirty="0">
                <a:latin typeface="微软雅黑" panose="020B0503020204020204" charset="-122"/>
                <a:ea typeface="微软雅黑" panose="020B0503020204020204" charset="-122"/>
                <a:cs typeface="微软雅黑" panose="020B0503020204020204" charset="-122"/>
              </a:rPr>
              <a:t>（二）加强随班就读工作。对具备在普通中小学校接受教育能力的轻度适龄残疾儿童，以进入普通学校班级随班就读的形式予以安置。学校应根据随班就读学生的残疾类别和程度，结合其特殊需要给予妥善安置，以每班安排随班就读学生1—2人为宜，原则上最多不超过3名，建立学习帮扶机制，提高学习效果。</a:t>
            </a:r>
            <a:endParaRPr lang="zh-CN" altLang="en-US" dirty="0">
              <a:latin typeface="微软雅黑" panose="020B0503020204020204" charset="-122"/>
              <a:ea typeface="微软雅黑" panose="020B0503020204020204" charset="-122"/>
              <a:cs typeface="微软雅黑" panose="020B0503020204020204" charset="-122"/>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nvSpPr>
        <p:spPr>
          <a:xfrm>
            <a:off x="1094740" y="624840"/>
            <a:ext cx="9760585" cy="5908040"/>
          </a:xfrm>
          <a:prstGeom prst="rect">
            <a:avLst/>
          </a:prstGeom>
          <a:noFill/>
        </p:spPr>
        <p:txBody>
          <a:bodyPr wrap="square" rtlCol="0" anchor="t">
            <a:spAutoFit/>
          </a:bodyPr>
          <a:p>
            <a:pPr fontAlgn="auto">
              <a:lnSpc>
                <a:spcPct val="150000"/>
              </a:lnSpc>
            </a:pPr>
            <a:r>
              <a:rPr>
                <a:latin typeface="+mn-ea"/>
                <a:cs typeface="+mn-ea"/>
              </a:rPr>
              <a:t>（三）改进送教上门服务。科学认定服务对象，建立卫生健康、残联、民政等部门参与的送教上门队伍，规范送教上门形式和内容，为送教服务学生建立成长档案，制定个别化教育计划，定期开展教学、医疗和康复服务。送教服务原则上每周1—2次（偏远地区每周1次），每次2—4课时，确保每年送教120课时以上。要及时做好送教服务工作记录，加强送教服务过程管理，提高送教服务工作质量。</a:t>
            </a:r>
            <a:endParaRPr>
              <a:latin typeface="+mn-ea"/>
              <a:cs typeface="+mn-ea"/>
            </a:endParaRPr>
          </a:p>
          <a:p>
            <a:pPr fontAlgn="auto">
              <a:lnSpc>
                <a:spcPct val="150000"/>
              </a:lnSpc>
            </a:pPr>
            <a:r>
              <a:rPr lang="en-US">
                <a:latin typeface="+mj-ea"/>
                <a:ea typeface="+mj-ea"/>
                <a:cs typeface="+mn-ea"/>
              </a:rPr>
              <a:t>    </a:t>
            </a:r>
            <a:r>
              <a:rPr>
                <a:latin typeface="+mj-ea"/>
                <a:ea typeface="+mj-ea"/>
                <a:cs typeface="+mn-ea"/>
              </a:rPr>
              <a:t>二、大力发展非义务教育阶段特殊教育</a:t>
            </a:r>
            <a:endParaRPr>
              <a:latin typeface="+mj-ea"/>
              <a:ea typeface="+mj-ea"/>
              <a:cs typeface="+mn-ea"/>
            </a:endParaRPr>
          </a:p>
          <a:p>
            <a:pPr fontAlgn="auto">
              <a:lnSpc>
                <a:spcPct val="150000"/>
              </a:lnSpc>
            </a:pPr>
            <a:r>
              <a:rPr>
                <a:latin typeface="+mn-ea"/>
                <a:cs typeface="+mn-ea"/>
              </a:rPr>
              <a:t>（一）积极发展学前特殊教育。鼓励和支持普通幼儿园接收具有接受普通教育能力的残疾儿童就近入园随班就读，开展融合教育。支持办学规模较大的特殊教育学校和有条件的儿童福利机构、残疾儿童康复机构普遍增设学前部或附设幼儿园。至2025年，力争每个县区有1所幼儿园开展融合教育试点。</a:t>
            </a:r>
            <a:endParaRPr>
              <a:latin typeface="+mn-ea"/>
              <a:cs typeface="+mn-ea"/>
            </a:endParaRPr>
          </a:p>
          <a:p>
            <a:pPr fontAlgn="auto">
              <a:lnSpc>
                <a:spcPct val="150000"/>
              </a:lnSpc>
            </a:pPr>
            <a:r>
              <a:rPr>
                <a:latin typeface="+mn-ea"/>
                <a:cs typeface="+mn-ea"/>
              </a:rPr>
              <a:t>（二）着力发展高中阶段特殊教育。加强市特殊教育学校高中阶段教育工作，至2025年，力争人口30万人以上县区可在本县区特殊教育学校开展以职业技能为主的高中阶段教育。支持中等职业学校和普通高中接收残疾学生随班就读。支持特殊教育学校增设职教部（班），鼓励中等职业学校增设特教部（班）。继续对家庭经济困难残疾学生实行高中阶段免费教育。</a:t>
            </a:r>
            <a:endParaRPr>
              <a:latin typeface="+mn-ea"/>
              <a:cs typeface="+mn-ea"/>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959485" y="1079500"/>
            <a:ext cx="9758680" cy="4772025"/>
          </a:xfrm>
        </p:spPr>
        <p:txBody>
          <a:bodyPr>
            <a:normAutofit/>
          </a:bodyPr>
          <a:p>
            <a:pPr marL="0" indent="0">
              <a:lnSpc>
                <a:spcPts val="1920"/>
              </a:lnSpc>
              <a:buNone/>
            </a:pPr>
            <a:r>
              <a:rPr lang="en-US" altLang="zh-CN" sz="1800" dirty="0" smtClean="0">
                <a:ln>
                  <a:noFill/>
                </a:ln>
                <a:solidFill>
                  <a:schemeClr val="tx1"/>
                </a:solidFill>
                <a:effectLst/>
                <a:latin typeface="+mn-ea"/>
                <a:ea typeface="+mn-ea"/>
                <a:cs typeface="+mn-ea"/>
                <a:sym typeface="+mn-ea"/>
              </a:rPr>
              <a:t>   </a:t>
            </a:r>
            <a:r>
              <a:rPr lang="zh-CN" sz="1800" dirty="0" smtClean="0">
                <a:ln>
                  <a:noFill/>
                </a:ln>
                <a:solidFill>
                  <a:schemeClr val="tx1"/>
                </a:solidFill>
                <a:effectLst/>
                <a:latin typeface="+mn-ea"/>
                <a:ea typeface="+mn-ea"/>
                <a:cs typeface="+mn-ea"/>
                <a:sym typeface="+mn-ea"/>
              </a:rPr>
              <a:t>三、全面提升特殊教育保障能力</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zh-CN" sz="1800" dirty="0" smtClean="0">
                <a:ln>
                  <a:noFill/>
                </a:ln>
                <a:solidFill>
                  <a:schemeClr val="tx1"/>
                </a:solidFill>
                <a:effectLst/>
                <a:latin typeface="+mn-ea"/>
                <a:ea typeface="+mn-ea"/>
                <a:cs typeface="+mn-ea"/>
                <a:sym typeface="+mn-ea"/>
              </a:rPr>
              <a:t>（一）加强特殊教育学校建设。实施特殊教育学校办学条件提升工程，加强学校无障碍环境改造，为残疾学生在校学习生活提供无障碍支持服务。20万人口以上的县区要办好一所达到标准的特殊教育学校，实现20万人口以上县区特殊教育学校全覆盖。20万人口以下的县区要因地制宜合理配置特殊教育资源，没有公办特殊教育学校的20万人口以下县区应积极在九年一贯制学校或寄宿制学校设立特教班。支持特殊教育学校在本地儿童福利机构设立特教班。支持有条件的儿童福利机构开办特殊教育学校和特教班。</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zh-CN" sz="1800" dirty="0" smtClean="0">
                <a:ln>
                  <a:noFill/>
                </a:ln>
                <a:solidFill>
                  <a:schemeClr val="tx1"/>
                </a:solidFill>
                <a:effectLst/>
                <a:latin typeface="+mn-ea"/>
                <a:ea typeface="+mn-ea"/>
                <a:cs typeface="+mn-ea"/>
                <a:sym typeface="+mn-ea"/>
              </a:rPr>
              <a:t>（二）加大特殊教育经费保障力度。落实并提高义务教育阶段特殊教育学校和随班就读残疾学生生均公用经费补助标准，到2025年将义务教育阶段特殊教育生均公用经费补助标准提高至每生每年7000元以上，有条件的地区可适当提高补助水平。要落实学前、高中阶段生均拨款政策，继续向特殊教育倾斜。各级财政可设立特殊教育专项补助经费，加强特殊教育基础能力建设。</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zh-CN" sz="1800" dirty="0" smtClean="0">
                <a:ln>
                  <a:noFill/>
                </a:ln>
                <a:solidFill>
                  <a:schemeClr val="tx1"/>
                </a:solidFill>
                <a:effectLst/>
                <a:latin typeface="+mn-ea"/>
                <a:ea typeface="+mn-ea"/>
                <a:cs typeface="+mn-ea"/>
                <a:sym typeface="+mn-ea"/>
              </a:rPr>
              <a:t> </a:t>
            </a:r>
            <a:r>
              <a:rPr lang="en-US" altLang="zh-CN" sz="1800" dirty="0" smtClean="0">
                <a:ln>
                  <a:noFill/>
                </a:ln>
                <a:solidFill>
                  <a:schemeClr val="tx1"/>
                </a:solidFill>
                <a:effectLst/>
                <a:latin typeface="+mn-ea"/>
                <a:ea typeface="+mn-ea"/>
                <a:cs typeface="+mn-ea"/>
                <a:sym typeface="+mn-ea"/>
              </a:rPr>
              <a:t> </a:t>
            </a:r>
            <a:r>
              <a:rPr lang="zh-CN" sz="1800" dirty="0" smtClean="0">
                <a:ln>
                  <a:noFill/>
                </a:ln>
                <a:solidFill>
                  <a:schemeClr val="tx1"/>
                </a:solidFill>
                <a:effectLst/>
                <a:latin typeface="+mn-ea"/>
                <a:ea typeface="+mn-ea"/>
                <a:cs typeface="+mn-ea"/>
                <a:sym typeface="+mn-ea"/>
              </a:rPr>
              <a:t>四、加强特殊教育教师队伍建设</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zh-CN" sz="1800" dirty="0" smtClean="0">
                <a:ln>
                  <a:noFill/>
                </a:ln>
                <a:solidFill>
                  <a:schemeClr val="tx1"/>
                </a:solidFill>
                <a:effectLst/>
                <a:latin typeface="+mn-ea"/>
                <a:ea typeface="+mn-ea"/>
                <a:cs typeface="+mn-ea"/>
                <a:sym typeface="+mn-ea"/>
              </a:rPr>
              <a:t>（一）配齐配强特殊教育教师队伍。特殊教育学校要按照相关规定配齐专任教师，并按需配足康复、医护、心理辅导、生活管理等教辅人员以及保育、炊事、保安等后勤保障人员。特殊教育学校教职工师生比要达到1∶3以上。县级以上教研机构应配足配齐特殊教育教研员。实施特殊教育教师能力提升工程，加大培训力度，提升能力素质。</a:t>
            </a:r>
            <a:endParaRPr lang="zh-CN" sz="1800" dirty="0" smtClean="0">
              <a:ln>
                <a:noFill/>
              </a:ln>
              <a:solidFill>
                <a:schemeClr val="tx1"/>
              </a:solidFill>
              <a:effectLst/>
              <a:latin typeface="+mn-ea"/>
              <a:ea typeface="+mn-ea"/>
              <a:cs typeface="+mn-ea"/>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53110" y="1248410"/>
            <a:ext cx="10401300" cy="5011420"/>
          </a:xfrm>
        </p:spPr>
        <p:txBody>
          <a:bodyPr>
            <a:normAutofit/>
          </a:bodyPr>
          <a:p>
            <a:pPr indent="0" algn="l">
              <a:lnSpc>
                <a:spcPts val="2800"/>
              </a:lnSpc>
              <a:buNone/>
            </a:pPr>
            <a:r>
              <a:rPr lang="en-US" sz="1800" dirty="0">
                <a:solidFill>
                  <a:schemeClr val="tx1"/>
                </a:solidFill>
                <a:cs typeface="+mn-ea"/>
                <a:sym typeface="Arial" panose="02080604020202020204" pitchFamily="34" charset="0"/>
              </a:rPr>
              <a:t>   </a:t>
            </a:r>
            <a:r>
              <a:rPr sz="1800" dirty="0">
                <a:solidFill>
                  <a:schemeClr val="tx1"/>
                </a:solidFill>
                <a:cs typeface="+mn-ea"/>
                <a:sym typeface="Arial" panose="02080604020202020204" pitchFamily="34" charset="0"/>
              </a:rPr>
              <a:t>（二）保障特殊教育教师待遇。认真落实特殊教育教师补贴标准，特殊教育学校教职工、普通中小学附设特教班教师和职业高中、普通中专（职业中专）成班建制的特殊教育班级教师，继续按照本人未提高基本工资标准10%或补贴10%的基本工资金额的50%发放特殊教育补贴。按国家及我省有关规定，列入特殊教育补贴实施范围的民政、残联部门举办的儿童福利机构（包括孤儿学校、儿童福利院、残疾儿童康复中心和社会福利院儿童部等）工作人员，参照执行。普通学校（幼儿园）在绩效工资分配中对直接承担残疾学生教育教学工作教师给予适当倾斜。</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 </a:t>
            </a:r>
            <a:r>
              <a:rPr lang="en-US" sz="1800" dirty="0">
                <a:solidFill>
                  <a:schemeClr val="tx1"/>
                </a:solidFill>
                <a:cs typeface="+mn-ea"/>
                <a:sym typeface="Arial" panose="02080604020202020204" pitchFamily="34" charset="0"/>
              </a:rPr>
              <a:t> </a:t>
            </a:r>
            <a:r>
              <a:rPr sz="1800" dirty="0">
                <a:solidFill>
                  <a:schemeClr val="tx1"/>
                </a:solidFill>
                <a:cs typeface="+mn-ea"/>
                <a:sym typeface="Arial" panose="02080604020202020204" pitchFamily="34" charset="0"/>
              </a:rPr>
              <a:t>（三）教师职称评聘和表彰奖励向特殊教育教师倾斜。在原有比例结构的基础上适当提高各特殊教育学校中高级职称比例，吸引优秀人才从事特殊教育事业。儿童福利机构、残疾儿童康复机构等机构中依法取得相应教师资格的特殊教育教师，纳入特殊教育教师培训、职称评聘、表彰奖励范围，并按规定享受相关待遇、津贴补贴等。</a:t>
            </a:r>
            <a:endParaRPr sz="1800" dirty="0">
              <a:solidFill>
                <a:schemeClr val="tx1"/>
              </a:solidFill>
              <a:cs typeface="+mn-ea"/>
              <a:sym typeface="Arial" panose="0208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58190" y="870585"/>
            <a:ext cx="10545445" cy="5438140"/>
          </a:xfrm>
        </p:spPr>
        <p:txBody>
          <a:bodyPr>
            <a:normAutofit lnSpcReduction="10000"/>
          </a:bodyPr>
          <a:p>
            <a:pPr marL="0" indent="0">
              <a:buNone/>
            </a:pPr>
            <a:r>
              <a:rPr lang="en-US" altLang="zh-CN" sz="1800" dirty="0" smtClean="0">
                <a:solidFill>
                  <a:srgbClr val="131313"/>
                </a:solidFill>
                <a:cs typeface="Arial" panose="02080604020202020204" pitchFamily="34" charset="0"/>
                <a:sym typeface="+mn-ea"/>
              </a:rPr>
              <a:t>   五、完善融合机制，提高特殊教育质量</a:t>
            </a:r>
            <a:endParaRPr lang="en-US" altLang="zh-CN" sz="1800" dirty="0" smtClean="0">
              <a:solidFill>
                <a:srgbClr val="131313"/>
              </a:solidFill>
              <a:cs typeface="Arial" panose="02080604020202020204" pitchFamily="34" charset="0"/>
              <a:sym typeface="+mn-ea"/>
            </a:endParaRPr>
          </a:p>
          <a:p>
            <a:pPr marL="0" indent="0">
              <a:buNone/>
            </a:pPr>
            <a:r>
              <a:rPr lang="en-US" altLang="zh-CN" sz="1800" dirty="0" smtClean="0">
                <a:solidFill>
                  <a:srgbClr val="131313"/>
                </a:solidFill>
                <a:cs typeface="Arial" panose="02080604020202020204" pitchFamily="34" charset="0"/>
                <a:sym typeface="+mn-ea"/>
              </a:rPr>
              <a:t>（一）深化普通教育与特殊教育融合。积极探索适应残疾儿童和普通儿童共同成长的融合教育模式，总结推广随班就读工作经验。加强校际资源共享与整合，科学推进残疾学生教育评估、转衔安置等工作。推进特殊教育融合教研活动，积极开展特殊教育教师教学基本功展示交流活动。加大特殊教育课题研究，推动学校提高教育教学质量。完善特殊教育办学质量评价指标体系，探索科学适宜的孤独症儿童培养方式，逐步建立助教陪读制度，提高教育针对性和科学性。大力推广使用国家通用手语和国家通用盲文。</a:t>
            </a:r>
            <a:endParaRPr lang="en-US" altLang="zh-CN" sz="1800" dirty="0" smtClean="0">
              <a:solidFill>
                <a:srgbClr val="131313"/>
              </a:solidFill>
              <a:cs typeface="Arial" panose="02080604020202020204" pitchFamily="34" charset="0"/>
              <a:sym typeface="+mn-ea"/>
            </a:endParaRPr>
          </a:p>
          <a:p>
            <a:pPr marL="0" indent="0">
              <a:buNone/>
            </a:pPr>
            <a:r>
              <a:rPr lang="en-US" altLang="zh-CN" sz="1800" dirty="0" smtClean="0">
                <a:solidFill>
                  <a:srgbClr val="131313"/>
                </a:solidFill>
                <a:cs typeface="Arial" panose="02080604020202020204" pitchFamily="34" charset="0"/>
                <a:sym typeface="+mn-ea"/>
              </a:rPr>
              <a:t>（二）推进职业教育与特殊教育融合。支持符合条件的残疾学生在中等职业学校随班就读，学习职业技能。支持符合条件的特殊教育学校职教部（班）、职业学校特教部（班）等专业学校开设适应残疾学生学习特点和市场需求的专业，积极探索设置面向智力残疾、多重残疾和孤独症等残疾学生的专业，同步促进残疾人的康复与职业技能提升。探索开展面向残疾学生的“学历证书+若干职业技能等级证书”制度试点，优化课程设置和教学内容，鼓励残疾学生参加职业技能大赛，提高残疾学生综合能力。鼓励和支持职业教育实习实训基地向残疾学生开放。</a:t>
            </a:r>
            <a:endParaRPr lang="en-US" altLang="zh-CN" sz="1800" dirty="0" smtClean="0">
              <a:solidFill>
                <a:srgbClr val="131313"/>
              </a:solidFill>
              <a:cs typeface="Arial" panose="02080604020202020204" pitchFamily="34"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10000"/>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三）加强医疗康复、信息技术与特殊教育融合。健全教育、卫健、民政、残联等部门和单位沟通协调机制，加强医疗机构、妇幼保健机构、儿童福利机构、康复机构与学校合作，推动残疾儿童青少年相关数据互通共享，在残疾学生随班就读、特殊教育学校就读、送教上门及医疗康复等方面给予指导和支持。残疾人教育专家委员会要认真履职，加强研究，提高残疾儿童评估鉴定、入学安置、教育教学、康复训练和心理健康教育的针对性和有效性。实施辅助器具进校园工程，优先为义务教育阶段残疾儿童提供辅助器具适配及服务。推进特殊教育智慧校园、智慧课堂建设。</a:t>
            </a:r>
            <a:r>
              <a:rPr lang="en-US" sz="1800" dirty="0">
                <a:solidFill>
                  <a:schemeClr val="tx1"/>
                </a:solidFill>
                <a:cs typeface="+mn-ea"/>
                <a:sym typeface="+mn-lt"/>
              </a:rPr>
              <a:t>       </a:t>
            </a:r>
            <a:endParaRPr lang="en-US" sz="1800" dirty="0">
              <a:solidFill>
                <a:schemeClr val="tx1"/>
              </a:solidFill>
              <a:cs typeface="+mn-ea"/>
              <a:sym typeface="+mn-lt"/>
            </a:endParaRPr>
          </a:p>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六、组织保障</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各县区要坚持以人民为中心，严格落实市委、市政府关于办好特殊教育的工作要求，坚持政府主导，统筹安排资金，有效配置资源，特教特办，重点扶持，确保各项目标任务落到实处。要健全多方协调联动的特殊教育推进机制，各部门按照职责分工，加强责任落实，强化信息共享，形成工作合力。加强市级统筹，落实县级主体责任，建立健全学校与科研、医疗、康复等机构协同的专业支撑工作机制，共同推进特殊教育融合发展。多种形式开展残疾预防、助残、扶残宣传活动，形成全社会共同关心和支持特殊教育的良好氛围。市政府教育督导委员会办公室将特殊教育纳入对县级政府履行教育职责评价和县域义务教育优质均衡发展重点内容，确保本方案有效实施。</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79.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3.xml><?xml version="1.0" encoding="utf-8"?>
<p:tagLst xmlns:p="http://schemas.openxmlformats.org/presentationml/2006/main">
  <p:tag name="KSO_WM_TAG_VERSION" val="1.0"/>
  <p:tag name="KSO_WM_BEAUTIFY_FLAG" val="#wm#"/>
  <p:tag name="KSO_WM_TEMPLATE_CATEGORY" val="custom"/>
  <p:tag name="KSO_WM_TEMPLATE_INDEX" val="20191708"/>
  <p:tag name="KSO_WM_TEMPLATE_SUBCATEGORY" val="0"/>
  <p:tag name="KSO_WM_TEMPLATE_THUMBS_INDEX" val="1、2、3、4、5、6、7、8、9、10、11、12、13、14、15"/>
</p:tagLst>
</file>

<file path=ppt/tags/tag84.xml><?xml version="1.0" encoding="utf-8"?>
<p:tagLst xmlns:p="http://schemas.openxmlformats.org/presentationml/2006/main">
  <p:tag name="KSO_WM_SLIDE_ITEM_CNT" val="3"/>
</p:tagLst>
</file>

<file path=ppt/tags/tag85.xml><?xml version="1.0" encoding="utf-8"?>
<p:tagLst xmlns:p="http://schemas.openxmlformats.org/presentationml/2006/main">
  <p:tag name="KSO_WM_SLIDE_ITEM_CNT"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R工作总结、报告、工作汇报、+欧美风、创意设计">
      <a:dk1>
        <a:srgbClr val="000000"/>
      </a:dk1>
      <a:lt1>
        <a:srgbClr val="FFFFFF"/>
      </a:lt1>
      <a:dk2>
        <a:srgbClr val="000000"/>
      </a:dk2>
      <a:lt2>
        <a:srgbClr val="FFFFFF"/>
      </a:lt2>
      <a:accent1>
        <a:srgbClr val="EE4856"/>
      </a:accent1>
      <a:accent2>
        <a:srgbClr val="000000"/>
      </a:accent2>
      <a:accent3>
        <a:srgbClr val="D8D8D8"/>
      </a:accent3>
      <a:accent4>
        <a:srgbClr val="EE4856"/>
      </a:accent4>
      <a:accent5>
        <a:srgbClr val="000000"/>
      </a:accent5>
      <a:accent6>
        <a:srgbClr val="D8D8D8"/>
      </a:accent6>
      <a:hlink>
        <a:srgbClr val="F33B48"/>
      </a:hlink>
      <a:folHlink>
        <a:srgbClr val="FFBC00"/>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3008</Words>
  <Application>WPS 演示</Application>
  <PresentationFormat>自定义</PresentationFormat>
  <Paragraphs>34</Paragraphs>
  <Slides>9</Slides>
  <Notes>8</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9</vt:i4>
      </vt:variant>
    </vt:vector>
  </HeadingPairs>
  <TitlesOfParts>
    <vt:vector size="23" baseType="lpstr">
      <vt:lpstr>Arial</vt:lpstr>
      <vt:lpstr>宋体</vt:lpstr>
      <vt:lpstr>Wingdings</vt:lpstr>
      <vt:lpstr>微软雅黑</vt:lpstr>
      <vt:lpstr>方正黑体_GBK</vt:lpstr>
      <vt:lpstr>DejaVu Sans</vt:lpstr>
      <vt:lpstr>方正小标宋简体</vt:lpstr>
      <vt:lpstr>方正楷体_GBK</vt:lpstr>
      <vt:lpstr>宋体</vt:lpstr>
      <vt:lpstr>Arial Unicode MS</vt:lpstr>
      <vt:lpstr>方正书宋_GBK</vt:lpstr>
      <vt:lpstr>Standard Symbols PS</vt:lpstr>
      <vt:lpstr>微软雅黑</vt:lpstr>
      <vt:lpstr>Office 主题​​</vt:lpstr>
      <vt:lpstr>PowerPoint 演示文稿</vt:lpstr>
      <vt:lpstr>PowerPoint 演示文稿</vt:lpstr>
      <vt:lpstr>一、民办中职学校设置原则与标准</vt:lpstr>
      <vt:lpstr>PowerPoint 演示文稿</vt:lpstr>
      <vt:lpstr>PowerPoint 演示文稿</vt:lpstr>
      <vt:lpstr>PowerPoint 演示文稿</vt:lpstr>
      <vt:lpstr>PowerPoint 演示文稿</vt:lpstr>
      <vt:lpstr>二、民办中职学校的管理与监督</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2018年学前教育 政策解读</dc:title>
  <dc:creator>Administrator</dc:creator>
  <cp:lastModifiedBy>kylin</cp:lastModifiedBy>
  <cp:revision>213</cp:revision>
  <dcterms:created xsi:type="dcterms:W3CDTF">2023-09-26T00:43:28Z</dcterms:created>
  <dcterms:modified xsi:type="dcterms:W3CDTF">2023-09-26T00:43:28Z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2052-11.8.2.10290</vt:lpwstr>
  </property>
  <property fmtid="{D5CDD505-2E9C-101B-9397-08002B2CF9AE}" pid="3" name="ICV">
    <vt:lpwstr>2C8E487AD11647939B3FCDCB70C3C477</vt:lpwstr>
  </property>
</Properties>
</file>